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1"/>
  </p:notesMasterIdLst>
  <p:handoutMasterIdLst>
    <p:handoutMasterId r:id="rId62"/>
  </p:handoutMasterIdLst>
  <p:sldIdLst>
    <p:sldId id="365" r:id="rId5"/>
    <p:sldId id="289" r:id="rId6"/>
    <p:sldId id="332" r:id="rId7"/>
    <p:sldId id="270" r:id="rId8"/>
    <p:sldId id="308" r:id="rId9"/>
    <p:sldId id="310" r:id="rId10"/>
    <p:sldId id="314" r:id="rId11"/>
    <p:sldId id="367" r:id="rId12"/>
    <p:sldId id="326" r:id="rId13"/>
    <p:sldId id="319" r:id="rId14"/>
    <p:sldId id="316" r:id="rId15"/>
    <p:sldId id="323" r:id="rId16"/>
    <p:sldId id="322" r:id="rId17"/>
    <p:sldId id="324" r:id="rId18"/>
    <p:sldId id="325" r:id="rId19"/>
    <p:sldId id="363" r:id="rId20"/>
    <p:sldId id="366" r:id="rId21"/>
    <p:sldId id="290" r:id="rId22"/>
    <p:sldId id="304" r:id="rId23"/>
    <p:sldId id="305" r:id="rId24"/>
    <p:sldId id="306" r:id="rId25"/>
    <p:sldId id="307" r:id="rId26"/>
    <p:sldId id="320" r:id="rId27"/>
    <p:sldId id="309" r:id="rId28"/>
    <p:sldId id="328" r:id="rId29"/>
    <p:sldId id="368" r:id="rId30"/>
    <p:sldId id="329" r:id="rId31"/>
    <p:sldId id="318" r:id="rId32"/>
    <p:sldId id="348" r:id="rId33"/>
    <p:sldId id="369" r:id="rId34"/>
    <p:sldId id="336" r:id="rId35"/>
    <p:sldId id="341" r:id="rId36"/>
    <p:sldId id="340" r:id="rId37"/>
    <p:sldId id="339" r:id="rId38"/>
    <p:sldId id="342" r:id="rId39"/>
    <p:sldId id="344" r:id="rId40"/>
    <p:sldId id="361" r:id="rId41"/>
    <p:sldId id="362" r:id="rId42"/>
    <p:sldId id="351" r:id="rId43"/>
    <p:sldId id="352" r:id="rId44"/>
    <p:sldId id="291" r:id="rId45"/>
    <p:sldId id="311" r:id="rId46"/>
    <p:sldId id="350" r:id="rId47"/>
    <p:sldId id="333" r:id="rId48"/>
    <p:sldId id="334" r:id="rId49"/>
    <p:sldId id="347" r:id="rId50"/>
    <p:sldId id="346" r:id="rId51"/>
    <p:sldId id="353" r:id="rId52"/>
    <p:sldId id="354" r:id="rId53"/>
    <p:sldId id="355" r:id="rId54"/>
    <p:sldId id="359" r:id="rId55"/>
    <p:sldId id="357" r:id="rId56"/>
    <p:sldId id="371" r:id="rId57"/>
    <p:sldId id="370" r:id="rId58"/>
    <p:sldId id="296" r:id="rId59"/>
    <p:sldId id="26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92B"/>
    <a:srgbClr val="F1F1F1"/>
    <a:srgbClr val="FAFAFA"/>
    <a:srgbClr val="F5F5F5"/>
    <a:srgbClr val="F6F6F6"/>
    <a:srgbClr val="394F2F"/>
    <a:srgbClr val="5CC6C6"/>
    <a:srgbClr val="F4F4F4"/>
    <a:srgbClr val="1CC6CE"/>
    <a:srgbClr val="1BBF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69116C-C373-4692-BCD6-03C89B772B5A}" v="307" dt="2022-12-21T18:14:03.377"/>
    <p1510:client id="{E82A03AD-DD0B-439F-B6A6-86E0BBA99E78}" v="9" dt="2022-12-21T23:51:02.618"/>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7" autoAdjust="0"/>
    <p:restoredTop sz="94660"/>
  </p:normalViewPr>
  <p:slideViewPr>
    <p:cSldViewPr snapToGrid="0">
      <p:cViewPr varScale="1">
        <p:scale>
          <a:sx n="47" d="100"/>
          <a:sy n="47" d="100"/>
        </p:scale>
        <p:origin x="67" y="48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nasa Dharini" userId="cc476e982319ba06" providerId="LiveId" clId="{E82A03AD-DD0B-439F-B6A6-86E0BBA99E78}"/>
    <pc:docChg chg="undo custSel addSld delSld modSld">
      <pc:chgData name="Maanasa Dharini" userId="cc476e982319ba06" providerId="LiveId" clId="{E82A03AD-DD0B-439F-B6A6-86E0BBA99E78}" dt="2022-12-21T23:52:17.803" v="45" actId="47"/>
      <pc:docMkLst>
        <pc:docMk/>
      </pc:docMkLst>
      <pc:sldChg chg="del">
        <pc:chgData name="Maanasa Dharini" userId="cc476e982319ba06" providerId="LiveId" clId="{E82A03AD-DD0B-439F-B6A6-86E0BBA99E78}" dt="2022-12-21T23:52:17.803" v="45" actId="47"/>
        <pc:sldMkLst>
          <pc:docMk/>
          <pc:sldMk cId="2897203863" sldId="331"/>
        </pc:sldMkLst>
      </pc:sldChg>
      <pc:sldChg chg="addSp delSp modSp mod setBg">
        <pc:chgData name="Maanasa Dharini" userId="cc476e982319ba06" providerId="LiveId" clId="{E82A03AD-DD0B-439F-B6A6-86E0BBA99E78}" dt="2022-12-21T23:50:22.753" v="24" actId="26606"/>
        <pc:sldMkLst>
          <pc:docMk/>
          <pc:sldMk cId="4126656188" sldId="357"/>
        </pc:sldMkLst>
        <pc:picChg chg="add del mod">
          <ac:chgData name="Maanasa Dharini" userId="cc476e982319ba06" providerId="LiveId" clId="{E82A03AD-DD0B-439F-B6A6-86E0BBA99E78}" dt="2022-12-21T23:49:35.170" v="11" actId="478"/>
          <ac:picMkLst>
            <pc:docMk/>
            <pc:sldMk cId="4126656188" sldId="357"/>
            <ac:picMk id="2" creationId="{04BBCF93-E1D1-1D2C-E9EE-1268162FE05C}"/>
          </ac:picMkLst>
        </pc:picChg>
        <pc:picChg chg="mod">
          <ac:chgData name="Maanasa Dharini" userId="cc476e982319ba06" providerId="LiveId" clId="{E82A03AD-DD0B-439F-B6A6-86E0BBA99E78}" dt="2022-12-21T23:50:21.595" v="23" actId="1076"/>
          <ac:picMkLst>
            <pc:docMk/>
            <pc:sldMk cId="4126656188" sldId="357"/>
            <ac:picMk id="3" creationId="{090FFD19-93AE-A8B1-6D2A-2136746B9E6B}"/>
          </ac:picMkLst>
        </pc:picChg>
        <pc:picChg chg="add del mod">
          <ac:chgData name="Maanasa Dharini" userId="cc476e982319ba06" providerId="LiveId" clId="{E82A03AD-DD0B-439F-B6A6-86E0BBA99E78}" dt="2022-12-21T23:49:57.494" v="17" actId="478"/>
          <ac:picMkLst>
            <pc:docMk/>
            <pc:sldMk cId="4126656188" sldId="357"/>
            <ac:picMk id="4" creationId="{F594E0A6-6030-0838-AC7A-3F97D5FB15BB}"/>
          </ac:picMkLst>
        </pc:picChg>
        <pc:picChg chg="add del mod">
          <ac:chgData name="Maanasa Dharini" userId="cc476e982319ba06" providerId="LiveId" clId="{E82A03AD-DD0B-439F-B6A6-86E0BBA99E78}" dt="2022-12-21T23:50:09.983" v="20" actId="478"/>
          <ac:picMkLst>
            <pc:docMk/>
            <pc:sldMk cId="4126656188" sldId="357"/>
            <ac:picMk id="5" creationId="{8E9EAA22-3FFC-A0CD-74A7-5EE51671435E}"/>
          </ac:picMkLst>
        </pc:picChg>
      </pc:sldChg>
      <pc:sldChg chg="addSp delSp modSp add del mod">
        <pc:chgData name="Maanasa Dharini" userId="cc476e982319ba06" providerId="LiveId" clId="{E82A03AD-DD0B-439F-B6A6-86E0BBA99E78}" dt="2022-12-21T23:39:28.906" v="9" actId="26606"/>
        <pc:sldMkLst>
          <pc:docMk/>
          <pc:sldMk cId="1866328820" sldId="370"/>
        </pc:sldMkLst>
        <pc:graphicFrameChg chg="add del modGraphic">
          <ac:chgData name="Maanasa Dharini" userId="cc476e982319ba06" providerId="LiveId" clId="{E82A03AD-DD0B-439F-B6A6-86E0BBA99E78}" dt="2022-12-21T23:39:17.920" v="4" actId="478"/>
          <ac:graphicFrameMkLst>
            <pc:docMk/>
            <pc:sldMk cId="1866328820" sldId="370"/>
            <ac:graphicFrameMk id="4" creationId="{212B9CE4-6580-4E65-EC57-22823AAD2891}"/>
          </ac:graphicFrameMkLst>
        </pc:graphicFrameChg>
        <pc:picChg chg="del">
          <ac:chgData name="Maanasa Dharini" userId="cc476e982319ba06" providerId="LiveId" clId="{E82A03AD-DD0B-439F-B6A6-86E0BBA99E78}" dt="2022-12-21T23:39:21.140" v="5" actId="478"/>
          <ac:picMkLst>
            <pc:docMk/>
            <pc:sldMk cId="1866328820" sldId="370"/>
            <ac:picMk id="3" creationId="{B4E9CD81-1E61-D717-6B90-23E1E3376815}"/>
          </ac:picMkLst>
        </pc:picChg>
        <pc:picChg chg="add mod">
          <ac:chgData name="Maanasa Dharini" userId="cc476e982319ba06" providerId="LiveId" clId="{E82A03AD-DD0B-439F-B6A6-86E0BBA99E78}" dt="2022-12-21T23:39:28.906" v="9" actId="26606"/>
          <ac:picMkLst>
            <pc:docMk/>
            <pc:sldMk cId="1866328820" sldId="370"/>
            <ac:picMk id="6" creationId="{7BB986DC-3071-14E6-90FD-406BAB32E2EA}"/>
          </ac:picMkLst>
        </pc:picChg>
      </pc:sldChg>
      <pc:sldChg chg="addSp delSp modSp add del mod">
        <pc:chgData name="Maanasa Dharini" userId="cc476e982319ba06" providerId="LiveId" clId="{E82A03AD-DD0B-439F-B6A6-86E0BBA99E78}" dt="2022-12-21T23:51:20.959" v="44" actId="26606"/>
        <pc:sldMkLst>
          <pc:docMk/>
          <pc:sldMk cId="3830812821" sldId="371"/>
        </pc:sldMkLst>
        <pc:picChg chg="del mod">
          <ac:chgData name="Maanasa Dharini" userId="cc476e982319ba06" providerId="LiveId" clId="{E82A03AD-DD0B-439F-B6A6-86E0BBA99E78}" dt="2022-12-21T23:50:35.626" v="29" actId="478"/>
          <ac:picMkLst>
            <pc:docMk/>
            <pc:sldMk cId="3830812821" sldId="371"/>
            <ac:picMk id="3" creationId="{B4E9CD81-1E61-D717-6B90-23E1E3376815}"/>
          </ac:picMkLst>
        </pc:picChg>
        <pc:picChg chg="add del mod">
          <ac:chgData name="Maanasa Dharini" userId="cc476e982319ba06" providerId="LiveId" clId="{E82A03AD-DD0B-439F-B6A6-86E0BBA99E78}" dt="2022-12-21T23:50:57.359" v="36"/>
          <ac:picMkLst>
            <pc:docMk/>
            <pc:sldMk cId="3830812821" sldId="371"/>
            <ac:picMk id="4" creationId="{F4DAD404-CC30-C2AF-4838-A821915FAA72}"/>
          </ac:picMkLst>
        </pc:picChg>
        <pc:picChg chg="add mod">
          <ac:chgData name="Maanasa Dharini" userId="cc476e982319ba06" providerId="LiveId" clId="{E82A03AD-DD0B-439F-B6A6-86E0BBA99E78}" dt="2022-12-21T23:51:20.959" v="44" actId="26606"/>
          <ac:picMkLst>
            <pc:docMk/>
            <pc:sldMk cId="3830812821" sldId="371"/>
            <ac:picMk id="6" creationId="{C85B811B-1186-61D0-137D-8D5A1909F4F9}"/>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3" qsCatId="simple" csTypeId="urn:microsoft.com/office/officeart/2005/8/colors/colorful3" csCatId="colorful" phldr="1"/>
      <dgm:spPr/>
      <dgm:t>
        <a:bodyPr/>
        <a:lstStyle/>
        <a:p>
          <a:endParaRPr lang="en-US"/>
        </a:p>
      </dgm:t>
    </dgm:pt>
    <dgm:pt modelId="{69AF7899-116F-40AE-97B9-CCEB87054418}">
      <dgm:prSet custT="1"/>
      <dgm:spPr/>
      <dgm:t>
        <a:bodyPr/>
        <a:lstStyle/>
        <a:p>
          <a:pPr>
            <a:lnSpc>
              <a:spcPct val="100000"/>
            </a:lnSpc>
          </a:pPr>
          <a:r>
            <a:rPr lang="en-US" sz="2000"/>
            <a:t>We need to complete the MVP.</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2000"/>
            <a:t>Need to create a 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2000"/>
            <a:t>Improvements made from professor’s feedback.</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2000"/>
            <a:t>Product Backlog.</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2000"/>
            <a:t>Stories that are planned for sprint.</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fesso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ookmark with solid fill"/>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5EE3F15-9365-4673-AACB-B1B3BEBBF3B5}"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69AF7899-116F-40AE-97B9-CCEB87054418}">
      <dgm:prSet custT="1"/>
      <dgm:spPr/>
      <dgm:t>
        <a:bodyPr/>
        <a:lstStyle/>
        <a:p>
          <a:pPr>
            <a:lnSpc>
              <a:spcPct val="100000"/>
            </a:lnSpc>
          </a:pPr>
          <a:r>
            <a:rPr lang="en-US" sz="2000"/>
            <a:t>Work on the Draft Paper.</a:t>
          </a:r>
        </a:p>
      </dgm:t>
    </dgm:pt>
    <dgm:pt modelId="{20170DED-DB9B-44EC-99E4-FD06B20DB7BC}" type="parTrans" cxnId="{9711AA85-46FE-44AF-A6F5-36A4230044BA}">
      <dgm:prSet/>
      <dgm:spPr/>
      <dgm:t>
        <a:bodyPr/>
        <a:lstStyle/>
        <a:p>
          <a:endParaRPr lang="en-US"/>
        </a:p>
      </dgm:t>
    </dgm:pt>
    <dgm:pt modelId="{D90A94F2-E23D-40DA-92BD-7795631AF7A8}" type="sibTrans" cxnId="{9711AA85-46FE-44AF-A6F5-36A4230044BA}">
      <dgm:prSet/>
      <dgm:spPr/>
      <dgm:t>
        <a:bodyPr/>
        <a:lstStyle/>
        <a:p>
          <a:endParaRPr lang="en-US"/>
        </a:p>
      </dgm:t>
    </dgm:pt>
    <dgm:pt modelId="{D932502E-4026-4BE0-BCD3-6842A27C9576}">
      <dgm:prSet custT="1"/>
      <dgm:spPr/>
      <dgm:t>
        <a:bodyPr/>
        <a:lstStyle/>
        <a:p>
          <a:pPr>
            <a:lnSpc>
              <a:spcPct val="100000"/>
            </a:lnSpc>
          </a:pPr>
          <a:r>
            <a:rPr lang="en-US" sz="2000"/>
            <a:t>Created a Sign/Login Page.</a:t>
          </a:r>
        </a:p>
      </dgm:t>
    </dgm:pt>
    <dgm:pt modelId="{43855516-0226-47AA-BAC5-C3C02B88C70F}" type="parTrans" cxnId="{63480B0C-BAD0-43DE-8700-0BF451BF75DB}">
      <dgm:prSet/>
      <dgm:spPr/>
      <dgm:t>
        <a:bodyPr/>
        <a:lstStyle/>
        <a:p>
          <a:endParaRPr lang="en-US"/>
        </a:p>
      </dgm:t>
    </dgm:pt>
    <dgm:pt modelId="{6F4B6ED0-357E-474E-AA7A-08415A662EF2}" type="sibTrans" cxnId="{63480B0C-BAD0-43DE-8700-0BF451BF75DB}">
      <dgm:prSet/>
      <dgm:spPr/>
      <dgm:t>
        <a:bodyPr/>
        <a:lstStyle/>
        <a:p>
          <a:endParaRPr lang="en-US"/>
        </a:p>
      </dgm:t>
    </dgm:pt>
    <dgm:pt modelId="{8CE63B18-08FF-44D6-8781-40BCB7541C96}">
      <dgm:prSet custT="1"/>
      <dgm:spPr/>
      <dgm:t>
        <a:bodyPr/>
        <a:lstStyle/>
        <a:p>
          <a:pPr>
            <a:lnSpc>
              <a:spcPct val="100000"/>
            </a:lnSpc>
          </a:pPr>
          <a:r>
            <a:rPr lang="en-US" sz="2000"/>
            <a:t>Work on more user stories.</a:t>
          </a:r>
        </a:p>
      </dgm:t>
    </dgm:pt>
    <dgm:pt modelId="{992E7830-A458-45B4-8255-FEBB4C583D5C}" type="parTrans" cxnId="{116AF897-3293-41B3-B932-A0D6DF7F1BC7}">
      <dgm:prSet/>
      <dgm:spPr/>
      <dgm:t>
        <a:bodyPr/>
        <a:lstStyle/>
        <a:p>
          <a:endParaRPr lang="en-US"/>
        </a:p>
      </dgm:t>
    </dgm:pt>
    <dgm:pt modelId="{17753BE2-8147-459B-84F2-914E54C29ABC}" type="sibTrans" cxnId="{116AF897-3293-41B3-B932-A0D6DF7F1BC7}">
      <dgm:prSet/>
      <dgm:spPr/>
      <dgm:t>
        <a:bodyPr/>
        <a:lstStyle/>
        <a:p>
          <a:endParaRPr lang="en-US"/>
        </a:p>
      </dgm:t>
    </dgm:pt>
    <dgm:pt modelId="{80858670-0451-4896-AED7-EBA7E0AA13FD}">
      <dgm:prSet custT="1"/>
      <dgm:spPr/>
      <dgm:t>
        <a:bodyPr/>
        <a:lstStyle/>
        <a:p>
          <a:pPr>
            <a:lnSpc>
              <a:spcPct val="100000"/>
            </a:lnSpc>
          </a:pPr>
          <a:r>
            <a:rPr lang="en-US" sz="2000"/>
            <a:t>Created a new Architectural Diagram</a:t>
          </a:r>
        </a:p>
      </dgm:t>
    </dgm:pt>
    <dgm:pt modelId="{434489A8-4FB2-4034-A5E6-30774204E749}" type="parTrans" cxnId="{1456D075-16DF-4131-9345-92BD4A6A6255}">
      <dgm:prSet/>
      <dgm:spPr/>
      <dgm:t>
        <a:bodyPr/>
        <a:lstStyle/>
        <a:p>
          <a:endParaRPr lang="en-US"/>
        </a:p>
      </dgm:t>
    </dgm:pt>
    <dgm:pt modelId="{5626576F-272E-4DDE-837C-A314E2A69E91}" type="sibTrans" cxnId="{1456D075-16DF-4131-9345-92BD4A6A6255}">
      <dgm:prSet/>
      <dgm:spPr/>
      <dgm:t>
        <a:bodyPr/>
        <a:lstStyle/>
        <a:p>
          <a:endParaRPr lang="en-US"/>
        </a:p>
      </dgm:t>
    </dgm:pt>
    <dgm:pt modelId="{30E0CE2E-B91E-412C-8745-611529117ADD}">
      <dgm:prSet custT="1"/>
      <dgm:spPr/>
      <dgm:t>
        <a:bodyPr/>
        <a:lstStyle/>
        <a:p>
          <a:pPr>
            <a:lnSpc>
              <a:spcPct val="100000"/>
            </a:lnSpc>
          </a:pPr>
          <a:r>
            <a:rPr lang="en-US" sz="2000"/>
            <a:t>Design Backend and Work on Database.</a:t>
          </a:r>
        </a:p>
      </dgm:t>
    </dgm:pt>
    <dgm:pt modelId="{A61FFA74-051F-4893-B239-AC58310AD0EB}" type="parTrans" cxnId="{50399B1C-5277-4E1F-9504-C831B0C85F22}">
      <dgm:prSet/>
      <dgm:spPr/>
      <dgm:t>
        <a:bodyPr/>
        <a:lstStyle/>
        <a:p>
          <a:endParaRPr lang="en-US"/>
        </a:p>
      </dgm:t>
    </dgm:pt>
    <dgm:pt modelId="{BD3F93E0-BFD7-42E5-BA21-5D10D522B454}" type="sibTrans" cxnId="{50399B1C-5277-4E1F-9504-C831B0C85F22}">
      <dgm:prSet/>
      <dgm:spPr/>
      <dgm:t>
        <a:bodyPr/>
        <a:lstStyle/>
        <a:p>
          <a:endParaRPr lang="en-US"/>
        </a:p>
      </dgm:t>
    </dgm:pt>
    <dgm:pt modelId="{1BEB7D7F-010B-440B-A335-03659D4EFC23}" type="pres">
      <dgm:prSet presAssocID="{15EE3F15-9365-4673-AACB-B1B3BEBBF3B5}" presName="root" presStyleCnt="0">
        <dgm:presLayoutVars>
          <dgm:dir/>
          <dgm:resizeHandles val="exact"/>
        </dgm:presLayoutVars>
      </dgm:prSet>
      <dgm:spPr/>
    </dgm:pt>
    <dgm:pt modelId="{57762D01-077D-4F84-841F-0D2518C9A57F}" type="pres">
      <dgm:prSet presAssocID="{69AF7899-116F-40AE-97B9-CCEB87054418}" presName="compNode" presStyleCnt="0"/>
      <dgm:spPr/>
    </dgm:pt>
    <dgm:pt modelId="{8FBFB5A0-A987-4005-BCDF-42C525EE036F}" type="pres">
      <dgm:prSet presAssocID="{69AF7899-116F-40AE-97B9-CCEB8705441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per"/>
        </a:ext>
      </dgm:extLst>
    </dgm:pt>
    <dgm:pt modelId="{8B6A2A27-F2D8-48E1-8624-2614F6F8FD7B}" type="pres">
      <dgm:prSet presAssocID="{69AF7899-116F-40AE-97B9-CCEB87054418}" presName="spaceRect" presStyleCnt="0"/>
      <dgm:spPr/>
    </dgm:pt>
    <dgm:pt modelId="{2811C711-93BE-401F-A132-2B786A51ADD8}" type="pres">
      <dgm:prSet presAssocID="{69AF7899-116F-40AE-97B9-CCEB87054418}" presName="textRect" presStyleLbl="revTx" presStyleIdx="0" presStyleCnt="5">
        <dgm:presLayoutVars>
          <dgm:chMax val="1"/>
          <dgm:chPref val="1"/>
        </dgm:presLayoutVars>
      </dgm:prSet>
      <dgm:spPr/>
    </dgm:pt>
    <dgm:pt modelId="{F78C9878-6725-4EEF-A461-083AD16A90BC}" type="pres">
      <dgm:prSet presAssocID="{D90A94F2-E23D-40DA-92BD-7795631AF7A8}" presName="sibTrans" presStyleCnt="0"/>
      <dgm:spPr/>
    </dgm:pt>
    <dgm:pt modelId="{5F93E452-A81F-4BCB-A5E6-25CA20C87943}" type="pres">
      <dgm:prSet presAssocID="{D932502E-4026-4BE0-BCD3-6842A27C9576}" presName="compNode" presStyleCnt="0"/>
      <dgm:spPr/>
    </dgm:pt>
    <dgm:pt modelId="{8EA7552E-3319-46E9-88D8-47E188DC24CF}" type="pres">
      <dgm:prSet presAssocID="{D932502E-4026-4BE0-BCD3-6842A27C95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08CEBF9A-CA6B-4DED-94A3-53A4F9F19C69}" type="pres">
      <dgm:prSet presAssocID="{D932502E-4026-4BE0-BCD3-6842A27C9576}" presName="spaceRect" presStyleCnt="0"/>
      <dgm:spPr/>
    </dgm:pt>
    <dgm:pt modelId="{3C8DC5CA-239C-4BA4-885F-2E5D96795EE8}" type="pres">
      <dgm:prSet presAssocID="{D932502E-4026-4BE0-BCD3-6842A27C9576}" presName="textRect" presStyleLbl="revTx" presStyleIdx="1" presStyleCnt="5">
        <dgm:presLayoutVars>
          <dgm:chMax val="1"/>
          <dgm:chPref val="1"/>
        </dgm:presLayoutVars>
      </dgm:prSet>
      <dgm:spPr/>
    </dgm:pt>
    <dgm:pt modelId="{F33CAEAB-105F-420A-9F85-7D39CE833815}" type="pres">
      <dgm:prSet presAssocID="{6F4B6ED0-357E-474E-AA7A-08415A662EF2}" presName="sibTrans" presStyleCnt="0"/>
      <dgm:spPr/>
    </dgm:pt>
    <dgm:pt modelId="{D3ED636F-A9F6-441A-9B6E-AB76F3B05E34}" type="pres">
      <dgm:prSet presAssocID="{8CE63B18-08FF-44D6-8781-40BCB7541C96}" presName="compNode" presStyleCnt="0"/>
      <dgm:spPr/>
    </dgm:pt>
    <dgm:pt modelId="{7A8BF9FD-2BE9-46EC-94ED-6D3C26038810}" type="pres">
      <dgm:prSet presAssocID="{8CE63B18-08FF-44D6-8781-40BCB7541C96}" presName="iconRect" presStyleLbl="node1" presStyleIdx="2" presStyleCnt="5" custLinFactX="100000" custLinFactNeighborX="163408" custLinFactNeighborY="-242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ypewriter"/>
        </a:ext>
      </dgm:extLst>
    </dgm:pt>
    <dgm:pt modelId="{D0189DA9-E446-4299-A120-FF4D70FADC39}" type="pres">
      <dgm:prSet presAssocID="{8CE63B18-08FF-44D6-8781-40BCB7541C96}" presName="spaceRect" presStyleCnt="0"/>
      <dgm:spPr/>
    </dgm:pt>
    <dgm:pt modelId="{ED46C90C-C826-47CC-86F6-45391DC56B0C}" type="pres">
      <dgm:prSet presAssocID="{8CE63B18-08FF-44D6-8781-40BCB7541C96}" presName="textRect" presStyleLbl="revTx" presStyleIdx="2" presStyleCnt="5">
        <dgm:presLayoutVars>
          <dgm:chMax val="1"/>
          <dgm:chPref val="1"/>
        </dgm:presLayoutVars>
      </dgm:prSet>
      <dgm:spPr/>
    </dgm:pt>
    <dgm:pt modelId="{99719562-0B1A-4634-8A43-60934B0CEFE8}" type="pres">
      <dgm:prSet presAssocID="{17753BE2-8147-459B-84F2-914E54C29ABC}" presName="sibTrans" presStyleCnt="0"/>
      <dgm:spPr/>
    </dgm:pt>
    <dgm:pt modelId="{22A58B2F-0C73-4875-B9E1-B57207B87BFC}" type="pres">
      <dgm:prSet presAssocID="{80858670-0451-4896-AED7-EBA7E0AA13FD}" presName="compNode" presStyleCnt="0"/>
      <dgm:spPr/>
    </dgm:pt>
    <dgm:pt modelId="{245E61FB-EC7A-4434-A7CB-CBA8B7C26350}" type="pres">
      <dgm:prSet presAssocID="{80858670-0451-4896-AED7-EBA7E0AA13FD}" presName="iconRect" presStyleLbl="node1" presStyleIdx="3" presStyleCnt="5" custScaleX="103928" custScaleY="103325" custLinFactX="-100000" custLinFactNeighborX="-172267" custLinFactNeighborY="242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5AF6699E-EB41-4904-8889-345ACCDBFD92}" type="pres">
      <dgm:prSet presAssocID="{80858670-0451-4896-AED7-EBA7E0AA13FD}" presName="spaceRect" presStyleCnt="0"/>
      <dgm:spPr/>
    </dgm:pt>
    <dgm:pt modelId="{9A14F162-4958-4501-9D1F-D652CF6747AE}" type="pres">
      <dgm:prSet presAssocID="{80858670-0451-4896-AED7-EBA7E0AA13FD}" presName="textRect" presStyleLbl="revTx" presStyleIdx="3" presStyleCnt="5">
        <dgm:presLayoutVars>
          <dgm:chMax val="1"/>
          <dgm:chPref val="1"/>
        </dgm:presLayoutVars>
      </dgm:prSet>
      <dgm:spPr/>
    </dgm:pt>
    <dgm:pt modelId="{856D3D7A-6F75-4905-A132-037D60E27599}" type="pres">
      <dgm:prSet presAssocID="{5626576F-272E-4DDE-837C-A314E2A69E91}" presName="sibTrans" presStyleCnt="0"/>
      <dgm:spPr/>
    </dgm:pt>
    <dgm:pt modelId="{772D05E7-3670-4A7E-BD42-E738CE831651}" type="pres">
      <dgm:prSet presAssocID="{30E0CE2E-B91E-412C-8745-611529117ADD}" presName="compNode" presStyleCnt="0"/>
      <dgm:spPr/>
    </dgm:pt>
    <dgm:pt modelId="{CC4E2ADE-E903-4EA7-B450-F846678AE5CC}" type="pres">
      <dgm:prSet presAssocID="{30E0CE2E-B91E-412C-8745-611529117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B763553B-AD0A-4148-90A2-0F4453DA3E67}" type="pres">
      <dgm:prSet presAssocID="{30E0CE2E-B91E-412C-8745-611529117ADD}" presName="spaceRect" presStyleCnt="0"/>
      <dgm:spPr/>
    </dgm:pt>
    <dgm:pt modelId="{67840108-4289-40D7-A1B9-894C9F6990E0}" type="pres">
      <dgm:prSet presAssocID="{30E0CE2E-B91E-412C-8745-611529117ADD}" presName="textRect" presStyleLbl="revTx" presStyleIdx="4" presStyleCnt="5">
        <dgm:presLayoutVars>
          <dgm:chMax val="1"/>
          <dgm:chPref val="1"/>
        </dgm:presLayoutVars>
      </dgm:prSet>
      <dgm:spPr/>
    </dgm:pt>
  </dgm:ptLst>
  <dgm:cxnLst>
    <dgm:cxn modelId="{63480B0C-BAD0-43DE-8700-0BF451BF75DB}" srcId="{15EE3F15-9365-4673-AACB-B1B3BEBBF3B5}" destId="{D932502E-4026-4BE0-BCD3-6842A27C9576}" srcOrd="1" destOrd="0" parTransId="{43855516-0226-47AA-BAC5-C3C02B88C70F}" sibTransId="{6F4B6ED0-357E-474E-AA7A-08415A662EF2}"/>
    <dgm:cxn modelId="{A49BE41B-05AC-47C3-A17C-3138107D3BB6}" type="presOf" srcId="{D932502E-4026-4BE0-BCD3-6842A27C9576}" destId="{3C8DC5CA-239C-4BA4-885F-2E5D96795EE8}" srcOrd="0" destOrd="0" presId="urn:microsoft.com/office/officeart/2018/2/layout/IconLabelList"/>
    <dgm:cxn modelId="{50399B1C-5277-4E1F-9504-C831B0C85F22}" srcId="{15EE3F15-9365-4673-AACB-B1B3BEBBF3B5}" destId="{30E0CE2E-B91E-412C-8745-611529117ADD}" srcOrd="4" destOrd="0" parTransId="{A61FFA74-051F-4893-B239-AC58310AD0EB}" sibTransId="{BD3F93E0-BFD7-42E5-BA21-5D10D522B454}"/>
    <dgm:cxn modelId="{1456D075-16DF-4131-9345-92BD4A6A6255}" srcId="{15EE3F15-9365-4673-AACB-B1B3BEBBF3B5}" destId="{80858670-0451-4896-AED7-EBA7E0AA13FD}" srcOrd="3" destOrd="0" parTransId="{434489A8-4FB2-4034-A5E6-30774204E749}" sibTransId="{5626576F-272E-4DDE-837C-A314E2A69E91}"/>
    <dgm:cxn modelId="{9711AA85-46FE-44AF-A6F5-36A4230044BA}" srcId="{15EE3F15-9365-4673-AACB-B1B3BEBBF3B5}" destId="{69AF7899-116F-40AE-97B9-CCEB87054418}" srcOrd="0" destOrd="0" parTransId="{20170DED-DB9B-44EC-99E4-FD06B20DB7BC}" sibTransId="{D90A94F2-E23D-40DA-92BD-7795631AF7A8}"/>
    <dgm:cxn modelId="{85B9218F-CC1D-4069-9041-221DC795C0D3}" type="presOf" srcId="{8CE63B18-08FF-44D6-8781-40BCB7541C96}" destId="{ED46C90C-C826-47CC-86F6-45391DC56B0C}" srcOrd="0" destOrd="0" presId="urn:microsoft.com/office/officeart/2018/2/layout/IconLabelList"/>
    <dgm:cxn modelId="{116AF897-3293-41B3-B932-A0D6DF7F1BC7}" srcId="{15EE3F15-9365-4673-AACB-B1B3BEBBF3B5}" destId="{8CE63B18-08FF-44D6-8781-40BCB7541C96}" srcOrd="2" destOrd="0" parTransId="{992E7830-A458-45B4-8255-FEBB4C583D5C}" sibTransId="{17753BE2-8147-459B-84F2-914E54C29ABC}"/>
    <dgm:cxn modelId="{0F83FB9B-64A7-4785-A50B-31CF5DB273CF}" type="presOf" srcId="{30E0CE2E-B91E-412C-8745-611529117ADD}" destId="{67840108-4289-40D7-A1B9-894C9F6990E0}" srcOrd="0" destOrd="0" presId="urn:microsoft.com/office/officeart/2018/2/layout/IconLabelList"/>
    <dgm:cxn modelId="{A68C89B4-7B42-49AC-838E-7BFD6591CD41}" type="presOf" srcId="{80858670-0451-4896-AED7-EBA7E0AA13FD}" destId="{9A14F162-4958-4501-9D1F-D652CF6747AE}" srcOrd="0" destOrd="0" presId="urn:microsoft.com/office/officeart/2018/2/layout/IconLabelList"/>
    <dgm:cxn modelId="{FD99DCD6-CDE9-4904-A5BD-0F2D7C140742}" type="presOf" srcId="{69AF7899-116F-40AE-97B9-CCEB87054418}" destId="{2811C711-93BE-401F-A132-2B786A51ADD8}" srcOrd="0" destOrd="0" presId="urn:microsoft.com/office/officeart/2018/2/layout/IconLabelList"/>
    <dgm:cxn modelId="{AAD793E1-9B4C-4654-8E3B-375448B8AFA0}" type="presOf" srcId="{15EE3F15-9365-4673-AACB-B1B3BEBBF3B5}" destId="{1BEB7D7F-010B-440B-A335-03659D4EFC23}" srcOrd="0" destOrd="0" presId="urn:microsoft.com/office/officeart/2018/2/layout/IconLabelList"/>
    <dgm:cxn modelId="{FD2CCE20-C240-46E1-B851-0BC19A290FAE}" type="presParOf" srcId="{1BEB7D7F-010B-440B-A335-03659D4EFC23}" destId="{57762D01-077D-4F84-841F-0D2518C9A57F}" srcOrd="0" destOrd="0" presId="urn:microsoft.com/office/officeart/2018/2/layout/IconLabelList"/>
    <dgm:cxn modelId="{91808373-1FA6-4B20-81D1-8251763336AE}" type="presParOf" srcId="{57762D01-077D-4F84-841F-0D2518C9A57F}" destId="{8FBFB5A0-A987-4005-BCDF-42C525EE036F}" srcOrd="0" destOrd="0" presId="urn:microsoft.com/office/officeart/2018/2/layout/IconLabelList"/>
    <dgm:cxn modelId="{70C27133-9DCF-49F1-BC75-6DC6B2D292D9}" type="presParOf" srcId="{57762D01-077D-4F84-841F-0D2518C9A57F}" destId="{8B6A2A27-F2D8-48E1-8624-2614F6F8FD7B}" srcOrd="1" destOrd="0" presId="urn:microsoft.com/office/officeart/2018/2/layout/IconLabelList"/>
    <dgm:cxn modelId="{84116C86-DEBC-4DE7-9A83-061812189E79}" type="presParOf" srcId="{57762D01-077D-4F84-841F-0D2518C9A57F}" destId="{2811C711-93BE-401F-A132-2B786A51ADD8}" srcOrd="2" destOrd="0" presId="urn:microsoft.com/office/officeart/2018/2/layout/IconLabelList"/>
    <dgm:cxn modelId="{87A42D07-2C31-4725-996E-4CAE88ED7C9B}" type="presParOf" srcId="{1BEB7D7F-010B-440B-A335-03659D4EFC23}" destId="{F78C9878-6725-4EEF-A461-083AD16A90BC}" srcOrd="1" destOrd="0" presId="urn:microsoft.com/office/officeart/2018/2/layout/IconLabelList"/>
    <dgm:cxn modelId="{FDAD5A6D-AE03-419A-8794-7027DBC22B47}" type="presParOf" srcId="{1BEB7D7F-010B-440B-A335-03659D4EFC23}" destId="{5F93E452-A81F-4BCB-A5E6-25CA20C87943}" srcOrd="2" destOrd="0" presId="urn:microsoft.com/office/officeart/2018/2/layout/IconLabelList"/>
    <dgm:cxn modelId="{B34725DD-0F34-48F9-AA1B-6C5631A586E3}" type="presParOf" srcId="{5F93E452-A81F-4BCB-A5E6-25CA20C87943}" destId="{8EA7552E-3319-46E9-88D8-47E188DC24CF}" srcOrd="0" destOrd="0" presId="urn:microsoft.com/office/officeart/2018/2/layout/IconLabelList"/>
    <dgm:cxn modelId="{4AE97F78-6870-4FEA-9524-8EBF76833CF6}" type="presParOf" srcId="{5F93E452-A81F-4BCB-A5E6-25CA20C87943}" destId="{08CEBF9A-CA6B-4DED-94A3-53A4F9F19C69}" srcOrd="1" destOrd="0" presId="urn:microsoft.com/office/officeart/2018/2/layout/IconLabelList"/>
    <dgm:cxn modelId="{67DE2A52-F6D3-47F7-9AC5-7C1791092860}" type="presParOf" srcId="{5F93E452-A81F-4BCB-A5E6-25CA20C87943}" destId="{3C8DC5CA-239C-4BA4-885F-2E5D96795EE8}" srcOrd="2" destOrd="0" presId="urn:microsoft.com/office/officeart/2018/2/layout/IconLabelList"/>
    <dgm:cxn modelId="{677BD305-7EE9-40B6-BD61-EF0FFC1D7B1F}" type="presParOf" srcId="{1BEB7D7F-010B-440B-A335-03659D4EFC23}" destId="{F33CAEAB-105F-420A-9F85-7D39CE833815}" srcOrd="3" destOrd="0" presId="urn:microsoft.com/office/officeart/2018/2/layout/IconLabelList"/>
    <dgm:cxn modelId="{173ACF9B-401A-4094-973B-C4B5BAE57A59}" type="presParOf" srcId="{1BEB7D7F-010B-440B-A335-03659D4EFC23}" destId="{D3ED636F-A9F6-441A-9B6E-AB76F3B05E34}" srcOrd="4" destOrd="0" presId="urn:microsoft.com/office/officeart/2018/2/layout/IconLabelList"/>
    <dgm:cxn modelId="{4FDB37AD-4755-45F6-9D7A-378D9268B1E0}" type="presParOf" srcId="{D3ED636F-A9F6-441A-9B6E-AB76F3B05E34}" destId="{7A8BF9FD-2BE9-46EC-94ED-6D3C26038810}" srcOrd="0" destOrd="0" presId="urn:microsoft.com/office/officeart/2018/2/layout/IconLabelList"/>
    <dgm:cxn modelId="{074D7AB6-A695-4681-83CF-E4DF211BA2C0}" type="presParOf" srcId="{D3ED636F-A9F6-441A-9B6E-AB76F3B05E34}" destId="{D0189DA9-E446-4299-A120-FF4D70FADC39}" srcOrd="1" destOrd="0" presId="urn:microsoft.com/office/officeart/2018/2/layout/IconLabelList"/>
    <dgm:cxn modelId="{95D484B3-5893-4C20-8963-99EC0B41724D}" type="presParOf" srcId="{D3ED636F-A9F6-441A-9B6E-AB76F3B05E34}" destId="{ED46C90C-C826-47CC-86F6-45391DC56B0C}" srcOrd="2" destOrd="0" presId="urn:microsoft.com/office/officeart/2018/2/layout/IconLabelList"/>
    <dgm:cxn modelId="{EFC9AFDD-61FD-48A7-923E-4BCB09880362}" type="presParOf" srcId="{1BEB7D7F-010B-440B-A335-03659D4EFC23}" destId="{99719562-0B1A-4634-8A43-60934B0CEFE8}" srcOrd="5" destOrd="0" presId="urn:microsoft.com/office/officeart/2018/2/layout/IconLabelList"/>
    <dgm:cxn modelId="{5FBEF874-30FD-4D1E-8522-38A3E69625B2}" type="presParOf" srcId="{1BEB7D7F-010B-440B-A335-03659D4EFC23}" destId="{22A58B2F-0C73-4875-B9E1-B57207B87BFC}" srcOrd="6" destOrd="0" presId="urn:microsoft.com/office/officeart/2018/2/layout/IconLabelList"/>
    <dgm:cxn modelId="{AE6BD372-E90F-470A-9745-537C01994155}" type="presParOf" srcId="{22A58B2F-0C73-4875-B9E1-B57207B87BFC}" destId="{245E61FB-EC7A-4434-A7CB-CBA8B7C26350}" srcOrd="0" destOrd="0" presId="urn:microsoft.com/office/officeart/2018/2/layout/IconLabelList"/>
    <dgm:cxn modelId="{F3472F17-82FC-4561-BFD1-3B7EA2272CFA}" type="presParOf" srcId="{22A58B2F-0C73-4875-B9E1-B57207B87BFC}" destId="{5AF6699E-EB41-4904-8889-345ACCDBFD92}" srcOrd="1" destOrd="0" presId="urn:microsoft.com/office/officeart/2018/2/layout/IconLabelList"/>
    <dgm:cxn modelId="{9D9DDA6E-6DF3-4393-9A50-ABE93E26F413}" type="presParOf" srcId="{22A58B2F-0C73-4875-B9E1-B57207B87BFC}" destId="{9A14F162-4958-4501-9D1F-D652CF6747AE}" srcOrd="2" destOrd="0" presId="urn:microsoft.com/office/officeart/2018/2/layout/IconLabelList"/>
    <dgm:cxn modelId="{73AA7D12-F749-4DDC-B117-10C9E6C4491B}" type="presParOf" srcId="{1BEB7D7F-010B-440B-A335-03659D4EFC23}" destId="{856D3D7A-6F75-4905-A132-037D60E27599}" srcOrd="7" destOrd="0" presId="urn:microsoft.com/office/officeart/2018/2/layout/IconLabelList"/>
    <dgm:cxn modelId="{673FB4E2-ED8E-40AB-BBBE-E53163582EF4}" type="presParOf" srcId="{1BEB7D7F-010B-440B-A335-03659D4EFC23}" destId="{772D05E7-3670-4A7E-BD42-E738CE831651}" srcOrd="8" destOrd="0" presId="urn:microsoft.com/office/officeart/2018/2/layout/IconLabelList"/>
    <dgm:cxn modelId="{9B931350-8200-42B6-97DF-A24C85FC1782}" type="presParOf" srcId="{772D05E7-3670-4A7E-BD42-E738CE831651}" destId="{CC4E2ADE-E903-4EA7-B450-F846678AE5CC}" srcOrd="0" destOrd="0" presId="urn:microsoft.com/office/officeart/2018/2/layout/IconLabelList"/>
    <dgm:cxn modelId="{DAAB911A-817F-4448-A04B-34FB09F8A09D}" type="presParOf" srcId="{772D05E7-3670-4A7E-BD42-E738CE831651}" destId="{B763553B-AD0A-4148-90A2-0F4453DA3E67}" srcOrd="1" destOrd="0" presId="urn:microsoft.com/office/officeart/2018/2/layout/IconLabelList"/>
    <dgm:cxn modelId="{DFCBE5B4-6289-4525-A5AC-E21BD6581520}" type="presParOf" srcId="{772D05E7-3670-4A7E-BD42-E738CE831651}" destId="{67840108-4289-40D7-A1B9-894C9F6990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1125729" y="103547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11C711-93BE-401F-A132-2B786A51ADD8}">
      <dsp:nvSpPr>
        <dsp:cNvPr id="0" name=""/>
        <dsp:cNvSpPr/>
      </dsp:nvSpPr>
      <dsp:spPr>
        <a:xfrm>
          <a:off x="630729" y="2197183"/>
          <a:ext cx="1800000" cy="118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 need to complete the MVP.</a:t>
          </a:r>
        </a:p>
      </dsp:txBody>
      <dsp:txXfrm>
        <a:off x="630729" y="2197183"/>
        <a:ext cx="1800000" cy="1181250"/>
      </dsp:txXfrm>
    </dsp:sp>
    <dsp:sp modelId="{8EA7552E-3319-46E9-88D8-47E188DC24CF}">
      <dsp:nvSpPr>
        <dsp:cNvPr id="0" name=""/>
        <dsp:cNvSpPr/>
      </dsp:nvSpPr>
      <dsp:spPr>
        <a:xfrm>
          <a:off x="3240729" y="103547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C8DC5CA-239C-4BA4-885F-2E5D96795EE8}">
      <dsp:nvSpPr>
        <dsp:cNvPr id="0" name=""/>
        <dsp:cNvSpPr/>
      </dsp:nvSpPr>
      <dsp:spPr>
        <a:xfrm>
          <a:off x="2745729" y="2197183"/>
          <a:ext cx="1800000" cy="118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Need to create a Login Page.</a:t>
          </a:r>
        </a:p>
      </dsp:txBody>
      <dsp:txXfrm>
        <a:off x="2745729" y="2197183"/>
        <a:ext cx="1800000" cy="1181250"/>
      </dsp:txXfrm>
    </dsp:sp>
    <dsp:sp modelId="{7A8BF9FD-2BE9-46EC-94ED-6D3C26038810}">
      <dsp:nvSpPr>
        <dsp:cNvPr id="0" name=""/>
        <dsp:cNvSpPr/>
      </dsp:nvSpPr>
      <dsp:spPr>
        <a:xfrm>
          <a:off x="5355729" y="103547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D46C90C-C826-47CC-86F6-45391DC56B0C}">
      <dsp:nvSpPr>
        <dsp:cNvPr id="0" name=""/>
        <dsp:cNvSpPr/>
      </dsp:nvSpPr>
      <dsp:spPr>
        <a:xfrm>
          <a:off x="4860729" y="2197183"/>
          <a:ext cx="1800000" cy="118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Improvements made from professor’s feedback.</a:t>
          </a:r>
        </a:p>
      </dsp:txBody>
      <dsp:txXfrm>
        <a:off x="4860729" y="2197183"/>
        <a:ext cx="1800000" cy="1181250"/>
      </dsp:txXfrm>
    </dsp:sp>
    <dsp:sp modelId="{245E61FB-EC7A-4434-A7CB-CBA8B7C26350}">
      <dsp:nvSpPr>
        <dsp:cNvPr id="0" name=""/>
        <dsp:cNvSpPr/>
      </dsp:nvSpPr>
      <dsp:spPr>
        <a:xfrm>
          <a:off x="7470729" y="103547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A14F162-4958-4501-9D1F-D652CF6747AE}">
      <dsp:nvSpPr>
        <dsp:cNvPr id="0" name=""/>
        <dsp:cNvSpPr/>
      </dsp:nvSpPr>
      <dsp:spPr>
        <a:xfrm>
          <a:off x="6975729" y="2197183"/>
          <a:ext cx="1800000" cy="118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Product Backlog.</a:t>
          </a:r>
        </a:p>
      </dsp:txBody>
      <dsp:txXfrm>
        <a:off x="6975729" y="2197183"/>
        <a:ext cx="1800000" cy="1181250"/>
      </dsp:txXfrm>
    </dsp:sp>
    <dsp:sp modelId="{CC4E2ADE-E903-4EA7-B450-F846678AE5CC}">
      <dsp:nvSpPr>
        <dsp:cNvPr id="0" name=""/>
        <dsp:cNvSpPr/>
      </dsp:nvSpPr>
      <dsp:spPr>
        <a:xfrm>
          <a:off x="9585729" y="103547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7840108-4289-40D7-A1B9-894C9F6990E0}">
      <dsp:nvSpPr>
        <dsp:cNvPr id="0" name=""/>
        <dsp:cNvSpPr/>
      </dsp:nvSpPr>
      <dsp:spPr>
        <a:xfrm>
          <a:off x="9090729" y="2197183"/>
          <a:ext cx="1800000" cy="118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Stories that are planned for sprint.</a:t>
          </a:r>
        </a:p>
      </dsp:txBody>
      <dsp:txXfrm>
        <a:off x="9090729" y="2197183"/>
        <a:ext cx="1800000" cy="1181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FB5A0-A987-4005-BCDF-42C525EE036F}">
      <dsp:nvSpPr>
        <dsp:cNvPr id="0" name=""/>
        <dsp:cNvSpPr/>
      </dsp:nvSpPr>
      <dsp:spPr>
        <a:xfrm>
          <a:off x="1125729" y="120073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1C711-93BE-401F-A132-2B786A51ADD8}">
      <dsp:nvSpPr>
        <dsp:cNvPr id="0" name=""/>
        <dsp:cNvSpPr/>
      </dsp:nvSpPr>
      <dsp:spPr>
        <a:xfrm>
          <a:off x="630729" y="2313170"/>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Work on the Draft Paper.</a:t>
          </a:r>
        </a:p>
      </dsp:txBody>
      <dsp:txXfrm>
        <a:off x="630729" y="2313170"/>
        <a:ext cx="1800000" cy="900000"/>
      </dsp:txXfrm>
    </dsp:sp>
    <dsp:sp modelId="{8EA7552E-3319-46E9-88D8-47E188DC24CF}">
      <dsp:nvSpPr>
        <dsp:cNvPr id="0" name=""/>
        <dsp:cNvSpPr/>
      </dsp:nvSpPr>
      <dsp:spPr>
        <a:xfrm>
          <a:off x="3240729" y="120073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DC5CA-239C-4BA4-885F-2E5D96795EE8}">
      <dsp:nvSpPr>
        <dsp:cNvPr id="0" name=""/>
        <dsp:cNvSpPr/>
      </dsp:nvSpPr>
      <dsp:spPr>
        <a:xfrm>
          <a:off x="2745729" y="2313170"/>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Created a Sign/Login Page.</a:t>
          </a:r>
        </a:p>
      </dsp:txBody>
      <dsp:txXfrm>
        <a:off x="2745729" y="2313170"/>
        <a:ext cx="1800000" cy="900000"/>
      </dsp:txXfrm>
    </dsp:sp>
    <dsp:sp modelId="{7A8BF9FD-2BE9-46EC-94ED-6D3C26038810}">
      <dsp:nvSpPr>
        <dsp:cNvPr id="0" name=""/>
        <dsp:cNvSpPr/>
      </dsp:nvSpPr>
      <dsp:spPr>
        <a:xfrm>
          <a:off x="7489334" y="118107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6C90C-C826-47CC-86F6-45391DC56B0C}">
      <dsp:nvSpPr>
        <dsp:cNvPr id="0" name=""/>
        <dsp:cNvSpPr/>
      </dsp:nvSpPr>
      <dsp:spPr>
        <a:xfrm>
          <a:off x="4860729" y="2313170"/>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Work on more user stories.</a:t>
          </a:r>
        </a:p>
      </dsp:txBody>
      <dsp:txXfrm>
        <a:off x="4860729" y="2313170"/>
        <a:ext cx="1800000" cy="900000"/>
      </dsp:txXfrm>
    </dsp:sp>
    <dsp:sp modelId="{245E61FB-EC7A-4434-A7CB-CBA8B7C26350}">
      <dsp:nvSpPr>
        <dsp:cNvPr id="0" name=""/>
        <dsp:cNvSpPr/>
      </dsp:nvSpPr>
      <dsp:spPr>
        <a:xfrm>
          <a:off x="5249458" y="1213660"/>
          <a:ext cx="841816" cy="8369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4F162-4958-4501-9D1F-D652CF6747AE}">
      <dsp:nvSpPr>
        <dsp:cNvPr id="0" name=""/>
        <dsp:cNvSpPr/>
      </dsp:nvSpPr>
      <dsp:spPr>
        <a:xfrm>
          <a:off x="6975729" y="2319904"/>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Created a new Architectural Diagram</a:t>
          </a:r>
        </a:p>
      </dsp:txBody>
      <dsp:txXfrm>
        <a:off x="6975729" y="2319904"/>
        <a:ext cx="1800000" cy="900000"/>
      </dsp:txXfrm>
    </dsp:sp>
    <dsp:sp modelId="{CC4E2ADE-E903-4EA7-B450-F846678AE5CC}">
      <dsp:nvSpPr>
        <dsp:cNvPr id="0" name=""/>
        <dsp:cNvSpPr/>
      </dsp:nvSpPr>
      <dsp:spPr>
        <a:xfrm>
          <a:off x="9585729" y="120073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40108-4289-40D7-A1B9-894C9F6990E0}">
      <dsp:nvSpPr>
        <dsp:cNvPr id="0" name=""/>
        <dsp:cNvSpPr/>
      </dsp:nvSpPr>
      <dsp:spPr>
        <a:xfrm>
          <a:off x="9090729" y="2313170"/>
          <a:ext cx="180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Design Backend and Work on Database.</a:t>
          </a:r>
        </a:p>
      </dsp:txBody>
      <dsp:txXfrm>
        <a:off x="9090729" y="2313170"/>
        <a:ext cx="1800000" cy="90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12/21/2022</a:t>
            </a:fld>
            <a:endParaRPr lang="en-US"/>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12/21/2022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hyperlink" Target="https://lthub.ubc.ca/guides/github-instructor-guide/" TargetMode="External"/><Relationship Id="rId7"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hyperlink" Target="https://www.codingdefined.com/2017/03/how-to-handle-file-systems-in-nodejs.html" TargetMode="Externa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proofmart.com/product/github-logo-png-hd-images-transparent-background-free-download/" TargetMode="External"/><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7680960" y="1891745"/>
            <a:ext cx="4949952" cy="2879437"/>
          </a:xfrm>
        </p:spPr>
        <p:txBody>
          <a:bodyPr/>
          <a:lstStyle/>
          <a:p>
            <a:pPr algn="ctr">
              <a:lnSpc>
                <a:spcPct val="100000"/>
              </a:lnSpc>
            </a:pPr>
            <a:r>
              <a:rPr lang="en-US" sz="3600" dirty="0">
                <a:solidFill>
                  <a:schemeClr val="tx1"/>
                </a:solidFill>
                <a:latin typeface="+mj-lt"/>
              </a:rPr>
              <a:t>PROMOTING HEALTHY EATING </a:t>
            </a:r>
          </a:p>
          <a:p>
            <a:pPr algn="ctr">
              <a:lnSpc>
                <a:spcPct val="100000"/>
              </a:lnSpc>
            </a:pPr>
            <a:r>
              <a:rPr lang="en-US" sz="3600" dirty="0">
                <a:solidFill>
                  <a:schemeClr val="tx1"/>
                </a:solidFill>
                <a:latin typeface="+mj-lt"/>
              </a:rPr>
              <a:t>&amp;</a:t>
            </a:r>
          </a:p>
          <a:p>
            <a:pPr algn="ctr">
              <a:lnSpc>
                <a:spcPct val="100000"/>
              </a:lnSpc>
            </a:pPr>
            <a:r>
              <a:rPr lang="en-US" sz="3600" dirty="0">
                <a:solidFill>
                  <a:schemeClr val="tx1"/>
                </a:solidFill>
                <a:latin typeface="+mj-lt"/>
              </a:rPr>
              <a:t>BALANCED DIET</a:t>
            </a:r>
            <a:endParaRPr lang="en-US" sz="3600" dirty="0">
              <a:latin typeface="+mj-lt"/>
            </a:endParaRP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a:t>PITCH DECK</a:t>
            </a:r>
          </a:p>
        </p:txBody>
      </p:sp>
      <p:pic>
        <p:nvPicPr>
          <p:cNvPr id="22" name="Picture Placeholder 21">
            <a:extLst>
              <a:ext uri="{FF2B5EF4-FFF2-40B4-BE49-F238E27FC236}">
                <a16:creationId xmlns:a16="http://schemas.microsoft.com/office/drawing/2014/main" id="{C121FEC8-E460-6B82-232C-FCB55F34DA7C}"/>
              </a:ext>
            </a:extLst>
          </p:cNvPr>
          <p:cNvPicPr>
            <a:picLocks noGrp="1" noChangeAspect="1"/>
          </p:cNvPicPr>
          <p:nvPr>
            <p:ph type="pic" sz="quarter" idx="13"/>
          </p:nvPr>
        </p:nvPicPr>
        <p:blipFill rotWithShape="1">
          <a:blip r:embed="rId2"/>
          <a:srcRect l="-1544" t="1991" r="34504" b="-1991"/>
          <a:stretch/>
        </p:blipFill>
        <p:spPr>
          <a:xfrm>
            <a:off x="-199005" y="0"/>
            <a:ext cx="8302243" cy="7022592"/>
          </a:xfrm>
        </p:spPr>
      </p:pic>
    </p:spTree>
    <p:extLst>
      <p:ext uri="{BB962C8B-B14F-4D97-AF65-F5344CB8AC3E}">
        <p14:creationId xmlns:p14="http://schemas.microsoft.com/office/powerpoint/2010/main" val="2833888547"/>
      </p:ext>
    </p:extLst>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0EA6F-1FBE-E12B-C90B-0EA21367B19B}"/>
              </a:ext>
            </a:extLst>
          </p:cNvPr>
          <p:cNvSpPr txBox="1"/>
          <p:nvPr/>
        </p:nvSpPr>
        <p:spPr>
          <a:xfrm>
            <a:off x="6827088" y="2276965"/>
            <a:ext cx="4460528" cy="1835054"/>
          </a:xfrm>
          <a:prstGeom prst="rect">
            <a:avLst/>
          </a:prstGeom>
          <a:noFill/>
          <a:ln w="28575">
            <a:solidFill>
              <a:schemeClr val="bg1"/>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lnSpc>
                <a:spcPct val="150000"/>
              </a:lnSpc>
            </a:pPr>
            <a:r>
              <a:rPr lang="en-US" sz="4000">
                <a:solidFill>
                  <a:schemeClr val="bg1"/>
                </a:solidFill>
                <a:latin typeface="+mj-lt"/>
              </a:rPr>
              <a:t>PROJECT</a:t>
            </a:r>
          </a:p>
          <a:p>
            <a:pPr algn="ctr">
              <a:lnSpc>
                <a:spcPct val="150000"/>
              </a:lnSpc>
            </a:pPr>
            <a:r>
              <a:rPr lang="en-US" sz="4000">
                <a:solidFill>
                  <a:schemeClr val="bg1"/>
                </a:solidFill>
                <a:latin typeface="+mj-lt"/>
              </a:rPr>
              <a:t>DESCRIPTION</a:t>
            </a:r>
          </a:p>
        </p:txBody>
      </p:sp>
      <p:pic>
        <p:nvPicPr>
          <p:cNvPr id="4" name="Picture 3" descr="A picture containing diagram&#10;&#10;Description automatically generated">
            <a:extLst>
              <a:ext uri="{FF2B5EF4-FFF2-40B4-BE49-F238E27FC236}">
                <a16:creationId xmlns:a16="http://schemas.microsoft.com/office/drawing/2014/main" id="{307C9AEB-6827-E438-857A-0DE2C4E6B168}"/>
              </a:ext>
            </a:extLst>
          </p:cNvPr>
          <p:cNvPicPr>
            <a:picLocks noChangeAspect="1"/>
          </p:cNvPicPr>
          <p:nvPr/>
        </p:nvPicPr>
        <p:blipFill rotWithShape="1">
          <a:blip r:embed="rId2"/>
          <a:srcRect l="6608" t="15000" r="49464" b="15476"/>
          <a:stretch/>
        </p:blipFill>
        <p:spPr>
          <a:xfrm>
            <a:off x="0" y="-39756"/>
            <a:ext cx="6172200" cy="6899412"/>
          </a:xfrm>
          <a:prstGeom prst="rect">
            <a:avLst/>
          </a:prstGeom>
        </p:spPr>
      </p:pic>
    </p:spTree>
    <p:extLst>
      <p:ext uri="{BB962C8B-B14F-4D97-AF65-F5344CB8AC3E}">
        <p14:creationId xmlns:p14="http://schemas.microsoft.com/office/powerpoint/2010/main" val="3009478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324464" y="0"/>
            <a:ext cx="10933471" cy="6631752"/>
          </a:xfrm>
          <a:prstGeom prst="rect">
            <a:avLst/>
          </a:prstGeom>
          <a:noFill/>
        </p:spPr>
        <p:txBody>
          <a:bodyPr wrap="square">
            <a:spAutoFit/>
          </a:bodyPr>
          <a:lstStyle/>
          <a:p>
            <a:pPr>
              <a:lnSpc>
                <a:spcPct val="200000"/>
              </a:lnSpc>
            </a:pPr>
            <a:r>
              <a:rPr lang="en-US" sz="2400">
                <a:solidFill>
                  <a:schemeClr val="bg1"/>
                </a:solidFill>
                <a:latin typeface="+mj-lt"/>
              </a:rPr>
              <a:t>The project focuses on four major problem statements: </a:t>
            </a:r>
          </a:p>
          <a:p>
            <a:pPr marL="342900" indent="-342900">
              <a:lnSpc>
                <a:spcPct val="200000"/>
              </a:lnSpc>
              <a:buFont typeface="Wingdings" panose="05000000000000000000" pitchFamily="2" charset="2"/>
              <a:buChar char="ü"/>
            </a:pPr>
            <a:r>
              <a:rPr lang="en-US" sz="2400">
                <a:solidFill>
                  <a:schemeClr val="bg1"/>
                </a:solidFill>
                <a:latin typeface="+mj-lt"/>
              </a:rPr>
              <a:t>Food Classification. </a:t>
            </a:r>
          </a:p>
          <a:p>
            <a:pPr marL="342900" indent="-342900">
              <a:lnSpc>
                <a:spcPct val="200000"/>
              </a:lnSpc>
              <a:buFont typeface="Wingdings" panose="05000000000000000000" pitchFamily="2" charset="2"/>
              <a:buChar char="ü"/>
            </a:pPr>
            <a:r>
              <a:rPr lang="en-US" sz="2400">
                <a:solidFill>
                  <a:schemeClr val="bg1"/>
                </a:solidFill>
                <a:latin typeface="+mj-lt"/>
              </a:rPr>
              <a:t>Recipe Generation.</a:t>
            </a:r>
          </a:p>
          <a:p>
            <a:pPr marL="342900" indent="-342900">
              <a:lnSpc>
                <a:spcPct val="200000"/>
              </a:lnSpc>
              <a:buFont typeface="Wingdings" panose="05000000000000000000" pitchFamily="2" charset="2"/>
              <a:buChar char="ü"/>
            </a:pPr>
            <a:r>
              <a:rPr lang="en-US" sz="2400">
                <a:solidFill>
                  <a:schemeClr val="bg1"/>
                </a:solidFill>
                <a:latin typeface="+mj-lt"/>
              </a:rPr>
              <a:t>Balanced Diet. </a:t>
            </a:r>
          </a:p>
          <a:p>
            <a:pPr marL="342900" indent="-342900">
              <a:lnSpc>
                <a:spcPct val="200000"/>
              </a:lnSpc>
              <a:buFont typeface="Wingdings" panose="05000000000000000000" pitchFamily="2" charset="2"/>
              <a:buChar char="ü"/>
            </a:pPr>
            <a:r>
              <a:rPr lang="en-US" sz="2400">
                <a:solidFill>
                  <a:schemeClr val="bg1"/>
                </a:solidFill>
                <a:latin typeface="+mj-lt"/>
              </a:rPr>
              <a:t> Calorie Estimation.</a:t>
            </a:r>
          </a:p>
          <a:p>
            <a:pPr>
              <a:lnSpc>
                <a:spcPct val="200000"/>
              </a:lnSpc>
            </a:pPr>
            <a:r>
              <a:rPr lang="en-US" sz="2400">
                <a:solidFill>
                  <a:schemeClr val="bg1"/>
                </a:solidFill>
                <a:latin typeface="+mj-lt"/>
              </a:rPr>
              <a:t>From the image of food captured, we determine the classification of food (such as donut, samosa, biriyani), identify the calorie count and describe the cooking procedure of the food. With this information, an informed decision can be made on making the item or not.</a:t>
            </a:r>
          </a:p>
        </p:txBody>
      </p:sp>
    </p:spTree>
    <p:extLst>
      <p:ext uri="{BB962C8B-B14F-4D97-AF65-F5344CB8AC3E}">
        <p14:creationId xmlns:p14="http://schemas.microsoft.com/office/powerpoint/2010/main" val="2922729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31483" y="604614"/>
            <a:ext cx="10347008" cy="4661982"/>
          </a:xfrm>
          <a:prstGeom prst="rect">
            <a:avLst/>
          </a:prstGeom>
          <a:noFill/>
        </p:spPr>
        <p:txBody>
          <a:bodyPr wrap="square">
            <a:spAutoFit/>
          </a:bodyPr>
          <a:lstStyle/>
          <a:p>
            <a:pPr>
              <a:lnSpc>
                <a:spcPct val="200000"/>
              </a:lnSpc>
            </a:pPr>
            <a:r>
              <a:rPr lang="en-US" sz="3200" dirty="0">
                <a:solidFill>
                  <a:schemeClr val="bg1"/>
                </a:solidFill>
                <a:latin typeface="+mj-lt"/>
              </a:rPr>
              <a:t>Food Classification:</a:t>
            </a:r>
          </a:p>
          <a:p>
            <a:pPr marL="342900" indent="-342900">
              <a:lnSpc>
                <a:spcPct val="200000"/>
              </a:lnSpc>
              <a:buFont typeface="Wingdings" panose="05000000000000000000" pitchFamily="2" charset="2"/>
              <a:buChar char="§"/>
            </a:pPr>
            <a:r>
              <a:rPr lang="en-US" sz="2400" dirty="0">
                <a:solidFill>
                  <a:schemeClr val="bg1"/>
                </a:solidFill>
                <a:latin typeface="+mj-lt"/>
              </a:rPr>
              <a:t>Food classification is a challenging problem due to the large number of food categories, high visual similarity between different food categories.</a:t>
            </a:r>
          </a:p>
          <a:p>
            <a:pPr marL="342900" indent="-342900">
              <a:lnSpc>
                <a:spcPct val="200000"/>
              </a:lnSpc>
              <a:buFont typeface="Wingdings" panose="05000000000000000000" pitchFamily="2" charset="2"/>
              <a:buChar char="§"/>
            </a:pPr>
            <a:r>
              <a:rPr lang="en-US" sz="2400" dirty="0">
                <a:solidFill>
                  <a:schemeClr val="bg1"/>
                </a:solidFill>
                <a:latin typeface="+mj-lt"/>
              </a:rPr>
              <a:t> It’s multi-class classification problem to predict the 251 fine-grained food-categories.</a:t>
            </a:r>
          </a:p>
        </p:txBody>
      </p:sp>
    </p:spTree>
    <p:extLst>
      <p:ext uri="{BB962C8B-B14F-4D97-AF65-F5344CB8AC3E}">
        <p14:creationId xmlns:p14="http://schemas.microsoft.com/office/powerpoint/2010/main" val="135808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42912" y="113124"/>
            <a:ext cx="11490007" cy="6139309"/>
          </a:xfrm>
          <a:prstGeom prst="rect">
            <a:avLst/>
          </a:prstGeom>
          <a:noFill/>
        </p:spPr>
        <p:txBody>
          <a:bodyPr wrap="square">
            <a:spAutoFit/>
          </a:bodyPr>
          <a:lstStyle/>
          <a:p>
            <a:pPr>
              <a:lnSpc>
                <a:spcPct val="200000"/>
              </a:lnSpc>
            </a:pPr>
            <a:r>
              <a:rPr lang="en-US" sz="3200" dirty="0">
                <a:solidFill>
                  <a:schemeClr val="bg1"/>
                </a:solidFill>
                <a:latin typeface="+mj-lt"/>
              </a:rPr>
              <a:t>Recipe Generation:</a:t>
            </a:r>
          </a:p>
          <a:p>
            <a:pPr>
              <a:lnSpc>
                <a:spcPct val="200000"/>
              </a:lnSpc>
            </a:pPr>
            <a:r>
              <a:rPr lang="en-US" sz="2400" dirty="0">
                <a:solidFill>
                  <a:schemeClr val="bg1"/>
                </a:solidFill>
                <a:latin typeface="+mj-lt"/>
              </a:rPr>
              <a:t>Recipe Generation problem is resolved by three major sub-networks.</a:t>
            </a:r>
          </a:p>
          <a:p>
            <a:pPr marL="342900" indent="-342900">
              <a:lnSpc>
                <a:spcPct val="200000"/>
              </a:lnSpc>
              <a:buFont typeface="Wingdings" panose="05000000000000000000" pitchFamily="2" charset="2"/>
              <a:buChar char="§"/>
            </a:pPr>
            <a:r>
              <a:rPr lang="en-US" sz="2400" dirty="0">
                <a:solidFill>
                  <a:schemeClr val="bg1"/>
                </a:solidFill>
                <a:latin typeface="+mj-lt"/>
              </a:rPr>
              <a:t>Food understanding (Extracting ingredients)</a:t>
            </a:r>
          </a:p>
          <a:p>
            <a:pPr marL="342900" indent="-342900">
              <a:lnSpc>
                <a:spcPct val="200000"/>
              </a:lnSpc>
              <a:buFont typeface="Wingdings" panose="05000000000000000000" pitchFamily="2" charset="2"/>
              <a:buChar char="§"/>
            </a:pPr>
            <a:r>
              <a:rPr lang="en-US" sz="2400" dirty="0">
                <a:solidFill>
                  <a:schemeClr val="bg1"/>
                </a:solidFill>
                <a:latin typeface="+mj-lt"/>
              </a:rPr>
              <a:t>Multi-label classification (Detecting the food title)</a:t>
            </a:r>
          </a:p>
          <a:p>
            <a:pPr marL="342900" indent="-342900">
              <a:lnSpc>
                <a:spcPct val="200000"/>
              </a:lnSpc>
              <a:buFont typeface="Wingdings" panose="05000000000000000000" pitchFamily="2" charset="2"/>
              <a:buChar char="§"/>
            </a:pPr>
            <a:r>
              <a:rPr lang="en-US" sz="2400" dirty="0">
                <a:solidFill>
                  <a:schemeClr val="bg1"/>
                </a:solidFill>
                <a:latin typeface="+mj-lt"/>
              </a:rPr>
              <a:t>Conditional text generation (NLP)(Preparing recipe) </a:t>
            </a:r>
          </a:p>
          <a:p>
            <a:pPr>
              <a:lnSpc>
                <a:spcPct val="200000"/>
              </a:lnSpc>
            </a:pPr>
            <a:r>
              <a:rPr lang="en-US" sz="2400" dirty="0">
                <a:solidFill>
                  <a:schemeClr val="bg1"/>
                </a:solidFill>
                <a:latin typeface="+mj-lt"/>
              </a:rPr>
              <a:t>The pipeline extracts the image representation with resnet-50 encoder and obtain the ingredients. Recipes are generated with identified ingredients into human readable format.</a:t>
            </a:r>
          </a:p>
        </p:txBody>
      </p:sp>
    </p:spTree>
    <p:extLst>
      <p:ext uri="{BB962C8B-B14F-4D97-AF65-F5344CB8AC3E}">
        <p14:creationId xmlns:p14="http://schemas.microsoft.com/office/powerpoint/2010/main" val="399116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442912" y="456024"/>
            <a:ext cx="11490007" cy="5398016"/>
          </a:xfrm>
          <a:prstGeom prst="rect">
            <a:avLst/>
          </a:prstGeom>
          <a:noFill/>
        </p:spPr>
        <p:txBody>
          <a:bodyPr wrap="square">
            <a:spAutoFit/>
          </a:bodyPr>
          <a:lstStyle/>
          <a:p>
            <a:pPr>
              <a:lnSpc>
                <a:spcPct val="200000"/>
              </a:lnSpc>
            </a:pPr>
            <a:r>
              <a:rPr lang="en-US" sz="3200" dirty="0">
                <a:solidFill>
                  <a:schemeClr val="bg1"/>
                </a:solidFill>
                <a:latin typeface="+mj-lt"/>
              </a:rPr>
              <a:t>Balanced Diet:</a:t>
            </a:r>
          </a:p>
          <a:p>
            <a:pPr marL="285750" indent="-285750" algn="l">
              <a:lnSpc>
                <a:spcPct val="200000"/>
              </a:lnSpc>
              <a:buFont typeface="Wingdings" panose="05000000000000000000" pitchFamily="2" charset="2"/>
              <a:buChar char="§"/>
            </a:pPr>
            <a:r>
              <a:rPr lang="en-US" sz="2400" b="0" i="0" dirty="0">
                <a:solidFill>
                  <a:schemeClr val="bg1"/>
                </a:solidFill>
                <a:effectLst/>
                <a:latin typeface="+mj-lt"/>
              </a:rPr>
              <a:t>A balanced diet is one that contains all the essential elements that the human body needs.</a:t>
            </a:r>
          </a:p>
          <a:p>
            <a:pPr marL="285750" indent="-285750" algn="l">
              <a:lnSpc>
                <a:spcPct val="200000"/>
              </a:lnSpc>
              <a:buFont typeface="Wingdings" panose="05000000000000000000" pitchFamily="2" charset="2"/>
              <a:buChar char="§"/>
            </a:pPr>
            <a:r>
              <a:rPr lang="en-US" sz="2400" b="0" i="0" dirty="0">
                <a:solidFill>
                  <a:schemeClr val="bg1"/>
                </a:solidFill>
                <a:effectLst/>
                <a:latin typeface="+mj-lt"/>
              </a:rPr>
              <a:t>Carbohydrates, lipids, vitamins, minerals, proteins, fiber and water are all essential components in a well-balanced diet.</a:t>
            </a:r>
          </a:p>
          <a:p>
            <a:pPr marL="285750" indent="-285750" algn="l">
              <a:lnSpc>
                <a:spcPct val="200000"/>
              </a:lnSpc>
              <a:buFont typeface="Wingdings" panose="05000000000000000000" pitchFamily="2" charset="2"/>
              <a:buChar char="§"/>
            </a:pPr>
            <a:r>
              <a:rPr lang="en-US" sz="2400" b="0" i="0" dirty="0">
                <a:solidFill>
                  <a:schemeClr val="bg1"/>
                </a:solidFill>
                <a:effectLst/>
                <a:latin typeface="+mj-lt"/>
              </a:rPr>
              <a:t>A nutritious, well-balanced diet lowers the risk of disease and enhances general health.</a:t>
            </a:r>
          </a:p>
        </p:txBody>
      </p:sp>
    </p:spTree>
    <p:extLst>
      <p:ext uri="{BB962C8B-B14F-4D97-AF65-F5344CB8AC3E}">
        <p14:creationId xmlns:p14="http://schemas.microsoft.com/office/powerpoint/2010/main" val="220424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5E2C-84CF-0BA6-B666-9E39202720A2}"/>
              </a:ext>
            </a:extLst>
          </p:cNvPr>
          <p:cNvSpPr txBox="1"/>
          <p:nvPr/>
        </p:nvSpPr>
        <p:spPr>
          <a:xfrm>
            <a:off x="237172" y="0"/>
            <a:ext cx="11490007" cy="6552178"/>
          </a:xfrm>
          <a:prstGeom prst="rect">
            <a:avLst/>
          </a:prstGeom>
          <a:noFill/>
        </p:spPr>
        <p:txBody>
          <a:bodyPr wrap="square">
            <a:spAutoFit/>
          </a:bodyPr>
          <a:lstStyle/>
          <a:p>
            <a:pPr>
              <a:lnSpc>
                <a:spcPct val="200000"/>
              </a:lnSpc>
            </a:pPr>
            <a:r>
              <a:rPr lang="en-US" sz="3200" dirty="0">
                <a:solidFill>
                  <a:schemeClr val="bg1"/>
                </a:solidFill>
                <a:latin typeface="+mj-lt"/>
              </a:rPr>
              <a:t>Calorie Estimation:</a:t>
            </a:r>
          </a:p>
          <a:p>
            <a:pPr>
              <a:lnSpc>
                <a:spcPct val="150000"/>
              </a:lnSpc>
            </a:pPr>
            <a:r>
              <a:rPr lang="en-US" sz="2400" dirty="0">
                <a:solidFill>
                  <a:schemeClr val="bg1"/>
                </a:solidFill>
                <a:latin typeface="+mj-lt"/>
              </a:rPr>
              <a:t>From the ingredients generated from Recipe module, we have computed the Calorie for the dish.</a:t>
            </a:r>
          </a:p>
          <a:p>
            <a:pPr>
              <a:lnSpc>
                <a:spcPct val="150000"/>
              </a:lnSpc>
            </a:pPr>
            <a:r>
              <a:rPr lang="en-US" sz="2400" dirty="0">
                <a:solidFill>
                  <a:schemeClr val="bg1"/>
                </a:solidFill>
                <a:latin typeface="+mj-lt"/>
              </a:rPr>
              <a:t>Each recipe provided us the nutritional value for every 100 grams.</a:t>
            </a:r>
          </a:p>
          <a:p>
            <a:pPr marL="285750" indent="-285750">
              <a:lnSpc>
                <a:spcPct val="150000"/>
              </a:lnSpc>
              <a:buFont typeface="Wingdings" panose="05000000000000000000" pitchFamily="2" charset="2"/>
              <a:buChar char="§"/>
            </a:pPr>
            <a:r>
              <a:rPr lang="en-US" sz="2400" dirty="0">
                <a:solidFill>
                  <a:schemeClr val="bg1"/>
                </a:solidFill>
                <a:latin typeface="+mj-lt"/>
              </a:rPr>
              <a:t>Fat/ Saturation - Every gram of fat has 37 kilojoules.</a:t>
            </a:r>
          </a:p>
          <a:p>
            <a:pPr marL="285750" indent="-285750">
              <a:lnSpc>
                <a:spcPct val="150000"/>
              </a:lnSpc>
              <a:buFont typeface="Wingdings" panose="05000000000000000000" pitchFamily="2" charset="2"/>
              <a:buChar char="§"/>
            </a:pPr>
            <a:r>
              <a:rPr lang="en-US" sz="2400" dirty="0">
                <a:solidFill>
                  <a:schemeClr val="bg1"/>
                </a:solidFill>
                <a:latin typeface="+mj-lt"/>
              </a:rPr>
              <a:t>Protein - Every gram of protein has 17 kilojoules.</a:t>
            </a:r>
          </a:p>
          <a:p>
            <a:pPr marL="285750" indent="-285750">
              <a:lnSpc>
                <a:spcPct val="150000"/>
              </a:lnSpc>
              <a:buFont typeface="Wingdings" panose="05000000000000000000" pitchFamily="2" charset="2"/>
              <a:buChar char="§"/>
            </a:pPr>
            <a:r>
              <a:rPr lang="en-US" sz="2400" dirty="0">
                <a:solidFill>
                  <a:schemeClr val="bg1"/>
                </a:solidFill>
                <a:latin typeface="+mj-lt"/>
              </a:rPr>
              <a:t>Sodium - Every gram of sodium has 8 kilojoules.</a:t>
            </a:r>
          </a:p>
          <a:p>
            <a:pPr marL="285750" indent="-285750">
              <a:lnSpc>
                <a:spcPct val="150000"/>
              </a:lnSpc>
              <a:buFont typeface="Wingdings" panose="05000000000000000000" pitchFamily="2" charset="2"/>
              <a:buChar char="§"/>
            </a:pPr>
            <a:r>
              <a:rPr lang="en-US" sz="2400" dirty="0">
                <a:solidFill>
                  <a:schemeClr val="bg1"/>
                </a:solidFill>
                <a:latin typeface="+mj-lt"/>
              </a:rPr>
              <a:t>Sugar - Every gram of sugar has 17 kilojoules.</a:t>
            </a:r>
          </a:p>
          <a:p>
            <a:pPr>
              <a:lnSpc>
                <a:spcPct val="150000"/>
              </a:lnSpc>
            </a:pPr>
            <a:r>
              <a:rPr lang="en-US" sz="2400" dirty="0">
                <a:solidFill>
                  <a:schemeClr val="bg1"/>
                </a:solidFill>
                <a:latin typeface="+mj-lt"/>
              </a:rPr>
              <a:t>Every kilojoule has 0.239006 calories.</a:t>
            </a:r>
          </a:p>
          <a:p>
            <a:pPr>
              <a:lnSpc>
                <a:spcPct val="150000"/>
              </a:lnSpc>
            </a:pPr>
            <a:r>
              <a:rPr lang="en-US" sz="2400" dirty="0">
                <a:solidFill>
                  <a:schemeClr val="bg1"/>
                </a:solidFill>
                <a:latin typeface="+mj-lt"/>
              </a:rPr>
              <a:t>Using this data we used the following formula to estimate calories.</a:t>
            </a:r>
          </a:p>
          <a:p>
            <a:pPr>
              <a:lnSpc>
                <a:spcPct val="150000"/>
              </a:lnSpc>
            </a:pPr>
            <a:r>
              <a:rPr lang="en-US" sz="2400" dirty="0">
                <a:solidFill>
                  <a:schemeClr val="bg1"/>
                </a:solidFill>
                <a:latin typeface="+mj-lt"/>
              </a:rPr>
              <a:t>0.24((fat * 37) + (protein*17) + (sodium *8) + (sugar * 17)) = total calories. </a:t>
            </a:r>
          </a:p>
        </p:txBody>
      </p:sp>
    </p:spTree>
    <p:extLst>
      <p:ext uri="{BB962C8B-B14F-4D97-AF65-F5344CB8AC3E}">
        <p14:creationId xmlns:p14="http://schemas.microsoft.com/office/powerpoint/2010/main" val="935231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674753" y="2789843"/>
            <a:ext cx="2955970" cy="945816"/>
          </a:xfrm>
          <a:ln>
            <a:solidFill>
              <a:schemeClr val="tx1"/>
            </a:solidFill>
          </a:ln>
        </p:spPr>
        <p:txBody>
          <a:bodyPr/>
          <a:lstStyle/>
          <a:p>
            <a:r>
              <a:rPr lang="en-US" sz="4000" dirty="0">
                <a:latin typeface="+mj-lt"/>
              </a:rPr>
              <a:t>PERSONAS</a:t>
            </a: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a:t>PITCH DECK</a:t>
            </a:r>
          </a:p>
        </p:txBody>
      </p:sp>
      <p:pic>
        <p:nvPicPr>
          <p:cNvPr id="7" name="Picture Placeholder 6" descr="Stick figure families holding hands">
            <a:extLst>
              <a:ext uri="{FF2B5EF4-FFF2-40B4-BE49-F238E27FC236}">
                <a16:creationId xmlns:a16="http://schemas.microsoft.com/office/drawing/2014/main" id="{D5ACA35E-D7E1-E1D8-116E-DAC2E68AFDD0}"/>
              </a:ext>
            </a:extLst>
          </p:cNvPr>
          <p:cNvPicPr>
            <a:picLocks noGrp="1" noChangeAspect="1"/>
          </p:cNvPicPr>
          <p:nvPr>
            <p:ph type="pic" sz="quarter" idx="13"/>
          </p:nvPr>
        </p:nvPicPr>
        <p:blipFill>
          <a:blip r:embed="rId2"/>
          <a:srcRect l="12685" r="12685"/>
          <a:stretch>
            <a:fillRect/>
          </a:stretch>
        </p:blipFill>
        <p:spPr>
          <a:xfrm>
            <a:off x="0" y="0"/>
            <a:ext cx="8135513" cy="6858000"/>
          </a:xfrm>
        </p:spPr>
      </p:pic>
    </p:spTree>
    <p:extLst>
      <p:ext uri="{BB962C8B-B14F-4D97-AF65-F5344CB8AC3E}">
        <p14:creationId xmlns:p14="http://schemas.microsoft.com/office/powerpoint/2010/main" val="1969483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14" name="Picture Placeholder 13" descr="A picture containing text, vector graphics&#10;&#10;Description automatically generated">
            <a:extLst>
              <a:ext uri="{FF2B5EF4-FFF2-40B4-BE49-F238E27FC236}">
                <a16:creationId xmlns:a16="http://schemas.microsoft.com/office/drawing/2014/main" id="{DBF28881-CDFB-5213-C434-B5908C052C3F}"/>
              </a:ext>
            </a:extLst>
          </p:cNvPr>
          <p:cNvPicPr>
            <a:picLocks noGrp="1" noChangeAspect="1"/>
          </p:cNvPicPr>
          <p:nvPr>
            <p:ph type="pic" sz="quarter" idx="10"/>
          </p:nvPr>
        </p:nvPicPr>
        <p:blipFill rotWithShape="1">
          <a:blip r:embed="rId2"/>
          <a:srcRect l="2935" r="1507"/>
          <a:stretch/>
        </p:blipFill>
        <p:spPr>
          <a:xfrm>
            <a:off x="1896622" y="0"/>
            <a:ext cx="8721615" cy="6845262"/>
          </a:xfrm>
          <a:prstGeom prst="rect">
            <a:avLst/>
          </a:prstGeom>
          <a:noFill/>
        </p:spPr>
      </p:pic>
      <p:sp>
        <p:nvSpPr>
          <p:cNvPr id="2" name="Date Placeholder 1" hidden="1">
            <a:extLst>
              <a:ext uri="{FF2B5EF4-FFF2-40B4-BE49-F238E27FC236}">
                <a16:creationId xmlns:a16="http://schemas.microsoft.com/office/drawing/2014/main" id="{59D1294D-3F13-4F4B-8004-41165CEA9B8C}"/>
              </a:ext>
            </a:extLst>
          </p:cNvPr>
          <p:cNvSpPr>
            <a:spLocks noGrp="1"/>
          </p:cNvSpPr>
          <p:nvPr>
            <p:ph type="dt" sz="half" idx="4294967295"/>
          </p:nvPr>
        </p:nvSpPr>
        <p:spPr>
          <a:xfrm>
            <a:off x="838200" y="6356350"/>
            <a:ext cx="2743200" cy="365125"/>
          </a:xfrm>
        </p:spPr>
        <p:txBody>
          <a:bodyPr/>
          <a:lstStyle/>
          <a:p>
            <a:pPr>
              <a:spcAft>
                <a:spcPts val="600"/>
              </a:spcAft>
            </a:pPr>
            <a:r>
              <a:rPr lang="en-US"/>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4294967295"/>
          </p:nvPr>
        </p:nvSpPr>
        <p:spPr>
          <a:xfrm>
            <a:off x="4038600" y="6356350"/>
            <a:ext cx="3156857" cy="365125"/>
          </a:xfrm>
        </p:spPr>
        <p:txBody>
          <a:bodyPr/>
          <a:lstStyle/>
          <a:p>
            <a:pPr>
              <a:spcAft>
                <a:spcPts val="600"/>
              </a:spcAft>
            </a:pPr>
            <a:r>
              <a:rPr lang="en-US"/>
              <a:t>PITCH DECK</a:t>
            </a:r>
          </a:p>
        </p:txBody>
      </p:sp>
      <p:sp>
        <p:nvSpPr>
          <p:cNvPr id="15" name="Rectangle 14">
            <a:extLst>
              <a:ext uri="{FF2B5EF4-FFF2-40B4-BE49-F238E27FC236}">
                <a16:creationId xmlns:a16="http://schemas.microsoft.com/office/drawing/2014/main" id="{CA582CC9-F961-3D06-1E74-EE074E2F52C5}"/>
              </a:ext>
            </a:extLst>
          </p:cNvPr>
          <p:cNvSpPr/>
          <p:nvPr/>
        </p:nvSpPr>
        <p:spPr>
          <a:xfrm>
            <a:off x="5122506" y="6438122"/>
            <a:ext cx="973494" cy="205274"/>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003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dirty="0"/>
              <a:t>Elena</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sz="1400" dirty="0"/>
              <a:t>Elena is an expert Dietitian.</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004183"/>
            <a:ext cx="2383973" cy="464399"/>
          </a:xfrm>
        </p:spPr>
        <p:txBody>
          <a:bodyPr/>
          <a:lstStyle/>
          <a:p>
            <a:r>
              <a:rPr lang="en-US"/>
              <a:t>Dietitian</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4376050" y="4003266"/>
            <a:ext cx="2383973" cy="1549920"/>
          </a:xfrm>
        </p:spPr>
        <p:txBody>
          <a:bodyPr/>
          <a:lstStyle/>
          <a:p>
            <a:pPr marL="285750" indent="-285750">
              <a:lnSpc>
                <a:spcPct val="150000"/>
              </a:lnSpc>
              <a:buFont typeface="Wingdings" panose="05000000000000000000" pitchFamily="2" charset="2"/>
              <a:buChar char="§"/>
            </a:pPr>
            <a:r>
              <a:rPr lang="en-US" sz="1400"/>
              <a:t>She is registered with the Commission of Dietetics Registration (CDR)</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285750" indent="-285750">
              <a:lnSpc>
                <a:spcPct val="150000"/>
              </a:lnSpc>
              <a:buFont typeface="Wingdings" panose="05000000000000000000" pitchFamily="2" charset="2"/>
              <a:buChar char="§"/>
            </a:pPr>
            <a:r>
              <a:rPr lang="en-US" sz="1400"/>
              <a:t>She is a qualified health professional who helps </a:t>
            </a:r>
            <a:r>
              <a:rPr lang="en-US"/>
              <a:t>patients with nutrient deficiency.</a:t>
            </a:r>
            <a:endParaRPr lang="en-US" sz="1400"/>
          </a:p>
        </p:txBody>
      </p:sp>
      <p:sp>
        <p:nvSpPr>
          <p:cNvPr id="45" name="Text Placeholder 44">
            <a:extLst>
              <a:ext uri="{FF2B5EF4-FFF2-40B4-BE49-F238E27FC236}">
                <a16:creationId xmlns:a16="http://schemas.microsoft.com/office/drawing/2014/main" id="{F9F58647-DB42-42ED-BAB8-FEA65196304C}"/>
              </a:ext>
            </a:extLst>
          </p:cNvPr>
          <p:cNvSpPr>
            <a:spLocks noGrp="1"/>
          </p:cNvSpPr>
          <p:nvPr>
            <p:ph type="body" sz="quarter" idx="19"/>
          </p:nvPr>
        </p:nvSpPr>
        <p:spPr>
          <a:xfrm>
            <a:off x="6848664" y="4003266"/>
            <a:ext cx="2383972" cy="1549920"/>
          </a:xfrm>
        </p:spPr>
        <p:txBody>
          <a:bodyPr/>
          <a:lstStyle/>
          <a:p>
            <a:pPr marL="285750" indent="-285750">
              <a:lnSpc>
                <a:spcPct val="150000"/>
              </a:lnSpc>
              <a:buFont typeface="Wingdings" panose="05000000000000000000" pitchFamily="2" charset="2"/>
              <a:buChar char="§"/>
            </a:pPr>
            <a:r>
              <a:rPr lang="en-US" sz="1400" dirty="0"/>
              <a:t>She has a license to practice as diet and nutritional consultant.</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a:t>She is 33 years old beautiful dietitian.</a:t>
            </a:r>
          </a:p>
        </p:txBody>
      </p:sp>
      <p:pic>
        <p:nvPicPr>
          <p:cNvPr id="5" name="Picture Placeholder 4" descr="A person holding a tablet&#10;&#10;Description automatically generated with medium confidence">
            <a:extLst>
              <a:ext uri="{FF2B5EF4-FFF2-40B4-BE49-F238E27FC236}">
                <a16:creationId xmlns:a16="http://schemas.microsoft.com/office/drawing/2014/main" id="{7EEACF66-027A-C3AB-F503-4059883B9CB3}"/>
              </a:ext>
            </a:extLst>
          </p:cNvPr>
          <p:cNvPicPr>
            <a:picLocks noGrp="1" noChangeAspect="1"/>
          </p:cNvPicPr>
          <p:nvPr>
            <p:ph type="pic" sz="quarter" idx="13"/>
          </p:nvPr>
        </p:nvPicPr>
        <p:blipFill rotWithShape="1">
          <a:blip r:embed="rId2"/>
          <a:srcRect l="5885" r="6713" b="2977"/>
          <a:stretch/>
        </p:blipFill>
        <p:spPr>
          <a:xfrm>
            <a:off x="0" y="16329"/>
            <a:ext cx="4123434" cy="6858000"/>
          </a:xfrm>
        </p:spPr>
      </p:pic>
    </p:spTree>
    <p:extLst>
      <p:ext uri="{BB962C8B-B14F-4D97-AF65-F5344CB8AC3E}">
        <p14:creationId xmlns:p14="http://schemas.microsoft.com/office/powerpoint/2010/main" val="30060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691994" y="2149803"/>
            <a:ext cx="2383973" cy="1583142"/>
          </a:xfrm>
        </p:spPr>
        <p:txBody>
          <a:bodyPr/>
          <a:lstStyle/>
          <a:p>
            <a:pPr marL="285750" indent="-285750">
              <a:lnSpc>
                <a:spcPct val="150000"/>
              </a:lnSpc>
              <a:buFont typeface="Wingdings" panose="05000000000000000000" pitchFamily="2" charset="2"/>
              <a:buChar char="§"/>
            </a:pPr>
            <a:r>
              <a:rPr lang="en-US" sz="1400" dirty="0"/>
              <a:t>She is a certified Nutritionist .</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768581" y="986537"/>
            <a:ext cx="2383973" cy="464399"/>
          </a:xfrm>
        </p:spPr>
        <p:txBody>
          <a:bodyPr/>
          <a:lstStyle/>
          <a:p>
            <a:r>
              <a:rPr lang="en-US" dirty="0"/>
              <a:t>nutritionist</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4721427" y="4144283"/>
            <a:ext cx="2383973" cy="1643320"/>
          </a:xfrm>
        </p:spPr>
        <p:txBody>
          <a:bodyPr/>
          <a:lstStyle/>
          <a:p>
            <a:pPr marL="285750" indent="-285750">
              <a:lnSpc>
                <a:spcPct val="150000"/>
              </a:lnSpc>
              <a:buFont typeface="Wingdings" panose="05000000000000000000" pitchFamily="2" charset="2"/>
              <a:buChar char="§"/>
            </a:pPr>
            <a:r>
              <a:rPr lang="en-US" sz="1400" dirty="0"/>
              <a:t>She uses an online health assessments to curate a daily supplement routine tailored needs.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7159680" y="2149803"/>
            <a:ext cx="2383972" cy="1549920"/>
          </a:xfrm>
        </p:spPr>
        <p:txBody>
          <a:bodyPr/>
          <a:lstStyle/>
          <a:p>
            <a:pPr marL="285750" indent="-285750">
              <a:lnSpc>
                <a:spcPct val="150000"/>
              </a:lnSpc>
              <a:buFont typeface="Wingdings" panose="05000000000000000000" pitchFamily="2" charset="2"/>
              <a:buChar char="§"/>
            </a:pPr>
            <a:r>
              <a:rPr lang="en-US" sz="1400"/>
              <a:t>She works with healthy people to promote healthy eating habits.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9696827" y="2149803"/>
            <a:ext cx="2383972" cy="1549920"/>
          </a:xfrm>
        </p:spPr>
        <p:txBody>
          <a:bodyPr/>
          <a:lstStyle/>
          <a:p>
            <a:pPr marL="285750" indent="-285750">
              <a:lnSpc>
                <a:spcPct val="150000"/>
              </a:lnSpc>
              <a:buFont typeface="Wingdings" panose="05000000000000000000" pitchFamily="2" charset="2"/>
              <a:buChar char="§"/>
            </a:pPr>
            <a:r>
              <a:rPr lang="en-US" sz="1400"/>
              <a:t>She helps in creating awareness to prevent diseases related to nutrient deficiencies.</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7159679" y="4015925"/>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dirty="0"/>
              <a:t>Catherine is smart enough to understand the people's health condition and helps to get medications, supplements to them.</a:t>
            </a:r>
          </a:p>
        </p:txBody>
      </p:sp>
      <p:pic>
        <p:nvPicPr>
          <p:cNvPr id="5" name="Picture Placeholder 4">
            <a:extLst>
              <a:ext uri="{FF2B5EF4-FFF2-40B4-BE49-F238E27FC236}">
                <a16:creationId xmlns:a16="http://schemas.microsoft.com/office/drawing/2014/main" id="{4E61C995-F37F-57E7-1144-00CCCCCCCC93}"/>
              </a:ext>
            </a:extLst>
          </p:cNvPr>
          <p:cNvPicPr>
            <a:picLocks noGrp="1" noChangeAspect="1"/>
          </p:cNvPicPr>
          <p:nvPr>
            <p:ph type="pic" sz="quarter" idx="13"/>
          </p:nvPr>
        </p:nvPicPr>
        <p:blipFill>
          <a:blip r:embed="rId2"/>
          <a:srcRect l="9325" r="9325"/>
          <a:stretch/>
        </p:blipFill>
        <p:spPr>
          <a:xfrm>
            <a:off x="0" y="0"/>
            <a:ext cx="4608283" cy="6881895"/>
          </a:xfrm>
        </p:spPr>
      </p:pic>
      <p:sp>
        <p:nvSpPr>
          <p:cNvPr id="3" name="Title 2">
            <a:extLst>
              <a:ext uri="{FF2B5EF4-FFF2-40B4-BE49-F238E27FC236}">
                <a16:creationId xmlns:a16="http://schemas.microsoft.com/office/drawing/2014/main" id="{EB7C6F60-C3A0-610C-9328-7C908CB7EC39}"/>
              </a:ext>
            </a:extLst>
          </p:cNvPr>
          <p:cNvSpPr>
            <a:spLocks noGrp="1"/>
          </p:cNvSpPr>
          <p:nvPr>
            <p:ph type="ctrTitle"/>
          </p:nvPr>
        </p:nvSpPr>
        <p:spPr>
          <a:xfrm>
            <a:off x="4850944" y="602677"/>
            <a:ext cx="5094517" cy="296198"/>
          </a:xfrm>
        </p:spPr>
        <p:txBody>
          <a:bodyPr/>
          <a:lstStyle/>
          <a:p>
            <a:r>
              <a:rPr lang="en-US" dirty="0" err="1"/>
              <a:t>catherine</a:t>
            </a:r>
            <a:endParaRPr lang="en-US" dirty="0"/>
          </a:p>
        </p:txBody>
      </p:sp>
    </p:spTree>
    <p:extLst>
      <p:ext uri="{BB962C8B-B14F-4D97-AF65-F5344CB8AC3E}">
        <p14:creationId xmlns:p14="http://schemas.microsoft.com/office/powerpoint/2010/main" val="308037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970176" y="629019"/>
            <a:ext cx="2746247" cy="604162"/>
          </a:xfrm>
        </p:spPr>
        <p:txBody>
          <a:bodyPr/>
          <a:lstStyle/>
          <a:p>
            <a:r>
              <a:rPr lang="en-US" sz="2800" dirty="0">
                <a:solidFill>
                  <a:schemeClr val="tx1"/>
                </a:solidFill>
              </a:rPr>
              <a:t>Agenda:</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312333"/>
            <a:ext cx="4885266" cy="5639104"/>
          </a:xfrm>
        </p:spPr>
        <p:txBody>
          <a:bodyPr lIns="91440" tIns="45720" rIns="91440" bIns="45720" anchor="t"/>
          <a:lstStyle/>
          <a:p>
            <a:pPr marL="342900" indent="-342900">
              <a:lnSpc>
                <a:spcPct val="200000"/>
              </a:lnSpc>
              <a:buFont typeface="Wingdings" panose="05000000000000000000" pitchFamily="2" charset="2"/>
              <a:buChar char="ü"/>
            </a:pPr>
            <a:r>
              <a:rPr lang="en-US" sz="1600" dirty="0">
                <a:solidFill>
                  <a:schemeClr val="tx1"/>
                </a:solidFill>
                <a:latin typeface="+mj-lt"/>
              </a:rPr>
              <a:t>Team Members</a:t>
            </a:r>
          </a:p>
          <a:p>
            <a:pPr marL="342900" indent="-342900">
              <a:lnSpc>
                <a:spcPct val="200000"/>
              </a:lnSpc>
              <a:buFont typeface="Wingdings" panose="05000000000000000000" pitchFamily="2" charset="2"/>
              <a:buChar char="ü"/>
            </a:pPr>
            <a:r>
              <a:rPr lang="en-US" sz="1600" dirty="0">
                <a:solidFill>
                  <a:schemeClr val="tx1"/>
                </a:solidFill>
                <a:latin typeface="+mj-lt"/>
              </a:rPr>
              <a:t>Improvements from professor feedback</a:t>
            </a:r>
          </a:p>
          <a:p>
            <a:pPr marL="342900" indent="-342900">
              <a:lnSpc>
                <a:spcPct val="200000"/>
              </a:lnSpc>
              <a:buFont typeface="Wingdings" panose="05000000000000000000" pitchFamily="2" charset="2"/>
              <a:buChar char="ü"/>
            </a:pPr>
            <a:r>
              <a:rPr lang="en-US" sz="1600" dirty="0">
                <a:solidFill>
                  <a:schemeClr val="tx1"/>
                </a:solidFill>
                <a:latin typeface="+mj-lt"/>
              </a:rPr>
              <a:t>Project description</a:t>
            </a:r>
          </a:p>
          <a:p>
            <a:pPr marL="342900" indent="-342900">
              <a:lnSpc>
                <a:spcPct val="200000"/>
              </a:lnSpc>
              <a:buFont typeface="Wingdings" panose="05000000000000000000" pitchFamily="2" charset="2"/>
              <a:buChar char="ü"/>
            </a:pPr>
            <a:r>
              <a:rPr lang="en-US" sz="1600" dirty="0">
                <a:solidFill>
                  <a:schemeClr val="tx1"/>
                </a:solidFill>
                <a:latin typeface="+mj-lt"/>
              </a:rPr>
              <a:t>Problem statement</a:t>
            </a:r>
          </a:p>
          <a:p>
            <a:pPr marL="342900" indent="-342900">
              <a:lnSpc>
                <a:spcPct val="200000"/>
              </a:lnSpc>
              <a:buFont typeface="Wingdings" panose="05000000000000000000" pitchFamily="2" charset="2"/>
              <a:buChar char="ü"/>
            </a:pPr>
            <a:r>
              <a:rPr lang="en-US" sz="1600" dirty="0">
                <a:solidFill>
                  <a:schemeClr val="tx1"/>
                </a:solidFill>
                <a:latin typeface="+mj-lt"/>
              </a:rPr>
              <a:t>Minimal Viable Product (MVP)</a:t>
            </a:r>
          </a:p>
          <a:p>
            <a:pPr marL="342900" indent="-342900">
              <a:lnSpc>
                <a:spcPct val="200000"/>
              </a:lnSpc>
              <a:buFont typeface="Wingdings" panose="05000000000000000000" pitchFamily="2" charset="2"/>
              <a:buChar char="ü"/>
            </a:pPr>
            <a:r>
              <a:rPr lang="en-US" sz="1600" dirty="0">
                <a:solidFill>
                  <a:schemeClr val="tx1"/>
                </a:solidFill>
                <a:latin typeface="+mj-lt"/>
              </a:rPr>
              <a:t>Technologies</a:t>
            </a:r>
          </a:p>
          <a:p>
            <a:pPr marL="342900" indent="-342900">
              <a:lnSpc>
                <a:spcPct val="200000"/>
              </a:lnSpc>
              <a:buFont typeface="Wingdings" panose="05000000000000000000" pitchFamily="2" charset="2"/>
              <a:buChar char="ü"/>
            </a:pPr>
            <a:r>
              <a:rPr lang="en-US" sz="1600" dirty="0">
                <a:solidFill>
                  <a:schemeClr val="tx1"/>
                </a:solidFill>
                <a:latin typeface="+mj-lt"/>
              </a:rPr>
              <a:t>Architecture diagram</a:t>
            </a:r>
          </a:p>
          <a:p>
            <a:pPr marL="342900" indent="-342900">
              <a:lnSpc>
                <a:spcPct val="200000"/>
              </a:lnSpc>
              <a:buFont typeface="Wingdings" panose="05000000000000000000" pitchFamily="2" charset="2"/>
              <a:buChar char="ü"/>
            </a:pPr>
            <a:r>
              <a:rPr lang="en-US" sz="1600" dirty="0">
                <a:solidFill>
                  <a:schemeClr val="tx1"/>
                </a:solidFill>
                <a:latin typeface="+mj-lt"/>
              </a:rPr>
              <a:t>Sprint2 Recap</a:t>
            </a:r>
          </a:p>
          <a:p>
            <a:pPr marL="342900" indent="-342900">
              <a:lnSpc>
                <a:spcPct val="200000"/>
              </a:lnSpc>
              <a:buFont typeface="Wingdings" panose="05000000000000000000" pitchFamily="2" charset="2"/>
              <a:buChar char="ü"/>
            </a:pPr>
            <a:r>
              <a:rPr lang="en-US" sz="1600" dirty="0">
                <a:solidFill>
                  <a:schemeClr val="tx1"/>
                </a:solidFill>
                <a:latin typeface="+mj-lt"/>
              </a:rPr>
              <a:t>Product backlog</a:t>
            </a:r>
          </a:p>
          <a:p>
            <a:pPr marL="342900" indent="-342900">
              <a:lnSpc>
                <a:spcPct val="200000"/>
              </a:lnSpc>
              <a:buFont typeface="Wingdings" panose="05000000000000000000" pitchFamily="2" charset="2"/>
              <a:buChar char="ü"/>
            </a:pPr>
            <a:r>
              <a:rPr lang="en-US" sz="1600" dirty="0">
                <a:solidFill>
                  <a:schemeClr val="tx1"/>
                </a:solidFill>
                <a:latin typeface="+mj-lt"/>
              </a:rPr>
              <a:t>Sprint backlog</a:t>
            </a:r>
          </a:p>
        </p:txBody>
      </p:sp>
      <p:sp>
        <p:nvSpPr>
          <p:cNvPr id="2" name="TextBox 1">
            <a:extLst>
              <a:ext uri="{FF2B5EF4-FFF2-40B4-BE49-F238E27FC236}">
                <a16:creationId xmlns:a16="http://schemas.microsoft.com/office/drawing/2014/main" id="{A6743E06-6825-C4D7-E633-627979BD8C53}"/>
              </a:ext>
            </a:extLst>
          </p:cNvPr>
          <p:cNvSpPr txBox="1"/>
          <p:nvPr/>
        </p:nvSpPr>
        <p:spPr>
          <a:xfrm>
            <a:off x="7182556" y="1312333"/>
            <a:ext cx="373448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85750" rtl="0">
              <a:buFont typeface="Wingdings"/>
              <a:buChar char="ü"/>
            </a:pPr>
            <a:r>
              <a:rPr lang="en-US" dirty="0">
                <a:latin typeface="Avenir Next LT Pro"/>
                <a:cs typeface="Arial"/>
              </a:rPr>
              <a:t>Metrics</a:t>
            </a:r>
          </a:p>
          <a:p>
            <a:pPr marL="285750" indent="-285750">
              <a:buFont typeface="Wingdings"/>
              <a:buChar char="ü"/>
            </a:pPr>
            <a:endParaRPr lang="en-US" dirty="0">
              <a:latin typeface="Avenir Next LT Pro"/>
              <a:ea typeface="Arial"/>
              <a:cs typeface="Arial"/>
            </a:endParaRPr>
          </a:p>
          <a:p>
            <a:pPr marL="285750" lvl="0" indent="-285750" rtl="0">
              <a:buFont typeface="Wingdings"/>
              <a:buChar char="ü"/>
            </a:pPr>
            <a:r>
              <a:rPr lang="en-US" dirty="0">
                <a:latin typeface="Avenir Next LT Pro"/>
                <a:ea typeface="Arial"/>
                <a:cs typeface="Arial"/>
              </a:rPr>
              <a:t>Retrospective​</a:t>
            </a:r>
          </a:p>
          <a:p>
            <a:pPr marL="285750" indent="-285750">
              <a:buFont typeface="Wingdings"/>
              <a:buChar char="ü"/>
            </a:pPr>
            <a:endParaRPr lang="en-US" dirty="0">
              <a:latin typeface="Avenir Next LT Pro"/>
              <a:ea typeface="Arial"/>
              <a:cs typeface="Arial"/>
            </a:endParaRPr>
          </a:p>
          <a:p>
            <a:pPr marL="285750" lvl="0" indent="-285750" rtl="0">
              <a:buFont typeface="Wingdings"/>
              <a:buChar char="ü"/>
            </a:pPr>
            <a:r>
              <a:rPr lang="en-US" dirty="0">
                <a:latin typeface="Avenir Next LT Pro"/>
                <a:ea typeface="Arial"/>
                <a:cs typeface="Arial"/>
              </a:rPr>
              <a:t>Sprint4</a:t>
            </a:r>
          </a:p>
          <a:p>
            <a:pPr marL="285750" indent="-285750">
              <a:buFont typeface="Wingdings"/>
              <a:buChar char="ü"/>
            </a:pPr>
            <a:endParaRPr lang="en-US" dirty="0">
              <a:latin typeface="Avenir Next LT Pro"/>
              <a:ea typeface="Arial"/>
              <a:cs typeface="Arial"/>
            </a:endParaRPr>
          </a:p>
          <a:p>
            <a:pPr marL="285750" indent="-285750">
              <a:buFont typeface="Wingdings"/>
              <a:buChar char="ü"/>
            </a:pPr>
            <a:r>
              <a:rPr lang="en-US" dirty="0">
                <a:latin typeface="Avenir Next LT Pro"/>
                <a:ea typeface="Arial"/>
                <a:cs typeface="Arial"/>
              </a:rPr>
              <a:t>Project Demo</a:t>
            </a:r>
          </a:p>
          <a:p>
            <a:pPr marL="285750" indent="-285750">
              <a:buFont typeface="Wingdings"/>
              <a:buChar char="ü"/>
            </a:pPr>
            <a:endParaRPr lang="en-US" dirty="0">
              <a:latin typeface="Avenir Next LT Pro"/>
              <a:ea typeface="Arial"/>
              <a:cs typeface="Arial"/>
            </a:endParaRPr>
          </a:p>
          <a:p>
            <a:pPr marL="285750" indent="-285750">
              <a:buFont typeface="Wingdings"/>
              <a:buChar char="ü"/>
            </a:pPr>
            <a:r>
              <a:rPr lang="en-US" dirty="0">
                <a:latin typeface="Avenir Next LT Pro"/>
                <a:cs typeface="Arial"/>
              </a:rPr>
              <a:t>Live application demo</a:t>
            </a:r>
          </a:p>
          <a:p>
            <a:pPr marL="285750" indent="-285750">
              <a:buFont typeface="Wingdings"/>
              <a:buChar char="ü"/>
            </a:pPr>
            <a:endParaRPr lang="en-US" dirty="0">
              <a:latin typeface="Avenir Next LT Pro"/>
              <a:cs typeface="Arial"/>
            </a:endParaRPr>
          </a:p>
          <a:p>
            <a:pPr marL="285750" indent="-285750">
              <a:buFont typeface="Wingdings"/>
              <a:buChar char="ü"/>
            </a:pPr>
            <a:r>
              <a:rPr lang="en-US" dirty="0">
                <a:latin typeface="Avenir Next LT Pro"/>
                <a:cs typeface="Arial"/>
              </a:rPr>
              <a:t>Git-hub link</a:t>
            </a:r>
          </a:p>
          <a:p>
            <a:pPr marL="285750" indent="-285750">
              <a:buFont typeface="Wingdings"/>
              <a:buChar char="ü"/>
            </a:pPr>
            <a:endParaRPr lang="en-US" dirty="0">
              <a:latin typeface="Avenir Next LT Pro"/>
              <a:cs typeface="Arial"/>
            </a:endParaRPr>
          </a:p>
          <a:p>
            <a:pPr marL="285750" indent="-285750">
              <a:buFont typeface="Wingdings"/>
              <a:buChar char="ü"/>
            </a:pPr>
            <a:r>
              <a:rPr lang="en-US" dirty="0">
                <a:latin typeface="Avenir Next LT Pro"/>
                <a:cs typeface="Arial"/>
              </a:rPr>
              <a:t>Live Application Demo</a:t>
            </a:r>
          </a:p>
        </p:txBody>
      </p:sp>
    </p:spTree>
    <p:extLst>
      <p:ext uri="{BB962C8B-B14F-4D97-AF65-F5344CB8AC3E}">
        <p14:creationId xmlns:p14="http://schemas.microsoft.com/office/powerpoint/2010/main" val="2703902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dirty="0"/>
              <a:t>Zuan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342900" indent="-342900">
              <a:lnSpc>
                <a:spcPct val="150000"/>
              </a:lnSpc>
              <a:buFont typeface="Wingdings" panose="05000000000000000000" pitchFamily="2" charset="2"/>
              <a:buChar char="§"/>
            </a:pPr>
            <a:r>
              <a:rPr lang="en-US" sz="1400" dirty="0"/>
              <a:t>Zuan is 24 years old who is suffering from Nutrition Deficiency</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01405" y="1004184"/>
            <a:ext cx="4105477" cy="296198"/>
          </a:xfrm>
        </p:spPr>
        <p:txBody>
          <a:bodyPr/>
          <a:lstStyle/>
          <a:p>
            <a:r>
              <a:rPr lang="en-US"/>
              <a:t>Nutrition deficiency patient</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342900" indent="-342900">
              <a:lnSpc>
                <a:spcPct val="150000"/>
              </a:lnSpc>
              <a:buFont typeface="Wingdings" panose="05000000000000000000" pitchFamily="2" charset="2"/>
              <a:buChar char="§"/>
            </a:pPr>
            <a:r>
              <a:rPr lang="en-US" sz="1400"/>
              <a:t>She need awareness about a good diet and healthy food habits.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342900" indent="-342900">
              <a:lnSpc>
                <a:spcPct val="150000"/>
              </a:lnSpc>
              <a:buFont typeface="Wingdings" panose="05000000000000000000" pitchFamily="2" charset="2"/>
              <a:buChar char="§"/>
            </a:pPr>
            <a:r>
              <a:rPr lang="en-US" sz="1400"/>
              <a:t>She needs treatments including supplementation, change in diet, lifestyle and eating disorders.</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1400"/>
              <a:t>She has signs of B12 and suffering from dry skin, severe hair fall and brittle nails.</a:t>
            </a:r>
          </a:p>
        </p:txBody>
      </p:sp>
      <p:pic>
        <p:nvPicPr>
          <p:cNvPr id="5" name="Picture Placeholder 4" descr="A picture containing person&#10;&#10;Description automatically generated">
            <a:extLst>
              <a:ext uri="{FF2B5EF4-FFF2-40B4-BE49-F238E27FC236}">
                <a16:creationId xmlns:a16="http://schemas.microsoft.com/office/drawing/2014/main" id="{18FC276C-BDFA-0029-12F3-2FE0160D080B}"/>
              </a:ext>
            </a:extLst>
          </p:cNvPr>
          <p:cNvPicPr>
            <a:picLocks noGrp="1" noChangeAspect="1"/>
          </p:cNvPicPr>
          <p:nvPr>
            <p:ph type="pic" sz="quarter" idx="13"/>
          </p:nvPr>
        </p:nvPicPr>
        <p:blipFill>
          <a:blip r:embed="rId2"/>
          <a:srcRect l="33961" r="33961"/>
          <a:stretch>
            <a:fillRect/>
          </a:stretch>
        </p:blipFill>
        <p:spPr>
          <a:xfrm>
            <a:off x="0" y="0"/>
            <a:ext cx="4212764" cy="6858000"/>
          </a:xfrm>
        </p:spPr>
      </p:pic>
    </p:spTree>
    <p:extLst>
      <p:ext uri="{BB962C8B-B14F-4D97-AF65-F5344CB8AC3E}">
        <p14:creationId xmlns:p14="http://schemas.microsoft.com/office/powerpoint/2010/main" val="373478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dirty="0"/>
              <a:t>john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dirty="0"/>
              <a:t>John is a successful personal trainer in one of the best gyms.</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01405" y="992877"/>
            <a:ext cx="2383973" cy="464399"/>
          </a:xfrm>
        </p:spPr>
        <p:txBody>
          <a:bodyPr/>
          <a:lstStyle/>
          <a:p>
            <a:r>
              <a:rPr lang="en-US"/>
              <a:t>Gym trainer</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6848663" y="4237182"/>
            <a:ext cx="2383973" cy="1549920"/>
          </a:xfrm>
        </p:spPr>
        <p:txBody>
          <a:bodyPr/>
          <a:lstStyle/>
          <a:p>
            <a:pPr marL="285750" indent="-285750">
              <a:lnSpc>
                <a:spcPct val="150000"/>
              </a:lnSpc>
              <a:buFont typeface="Wingdings" panose="05000000000000000000" pitchFamily="2" charset="2"/>
              <a:buChar char="§"/>
            </a:pPr>
            <a:r>
              <a:rPr lang="en-US"/>
              <a:t>He make an individual diet plan for his clients.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285750" indent="-285750">
              <a:lnSpc>
                <a:spcPct val="150000"/>
              </a:lnSpc>
              <a:buFont typeface="Wingdings" panose="05000000000000000000" pitchFamily="2" charset="2"/>
              <a:buChar char="§"/>
            </a:pPr>
            <a:r>
              <a:rPr lang="en-US"/>
              <a:t>He helps his client to reach their individual goals.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285750" indent="-285750">
              <a:lnSpc>
                <a:spcPct val="150000"/>
              </a:lnSpc>
              <a:buFont typeface="Wingdings" panose="05000000000000000000" pitchFamily="2" charset="2"/>
              <a:buChar char="§"/>
            </a:pPr>
            <a:r>
              <a:rPr lang="en-US" dirty="0"/>
              <a:t>John knows having the right mix of calories and macros from whole foods is most important.</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a:t>He have a good knowledge about what his clients eat is as important as their training regimen.</a:t>
            </a:r>
          </a:p>
        </p:txBody>
      </p:sp>
      <p:pic>
        <p:nvPicPr>
          <p:cNvPr id="5" name="Picture Placeholder 4" descr="A person lifting weights&#10;&#10;Description automatically generated with low confidence">
            <a:extLst>
              <a:ext uri="{FF2B5EF4-FFF2-40B4-BE49-F238E27FC236}">
                <a16:creationId xmlns:a16="http://schemas.microsoft.com/office/drawing/2014/main" id="{A418C175-3BB2-E48E-5586-B5C75489BBF1}"/>
              </a:ext>
            </a:extLst>
          </p:cNvPr>
          <p:cNvPicPr>
            <a:picLocks noGrp="1" noChangeAspect="1"/>
          </p:cNvPicPr>
          <p:nvPr>
            <p:ph type="pic" sz="quarter" idx="13"/>
          </p:nvPr>
        </p:nvPicPr>
        <p:blipFill>
          <a:blip r:embed="rId2"/>
          <a:srcRect l="21389" r="21389"/>
          <a:stretch>
            <a:fillRect/>
          </a:stretch>
        </p:blipFill>
        <p:spPr/>
      </p:pic>
    </p:spTree>
    <p:extLst>
      <p:ext uri="{BB962C8B-B14F-4D97-AF65-F5344CB8AC3E}">
        <p14:creationId xmlns:p14="http://schemas.microsoft.com/office/powerpoint/2010/main" val="9923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01405" y="612310"/>
            <a:ext cx="5094517" cy="296198"/>
          </a:xfrm>
        </p:spPr>
        <p:txBody>
          <a:bodyPr/>
          <a:lstStyle/>
          <a:p>
            <a:r>
              <a:rPr lang="en-US" sz="2800"/>
              <a:t>grace</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marL="285750" indent="-285750">
              <a:lnSpc>
                <a:spcPct val="150000"/>
              </a:lnSpc>
              <a:buFont typeface="Wingdings" panose="05000000000000000000" pitchFamily="2" charset="2"/>
              <a:buChar char="§"/>
            </a:pPr>
            <a:r>
              <a:rPr lang="en-US" sz="1400"/>
              <a:t>Grace is 22 year - young and an upcoming model.</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004183"/>
            <a:ext cx="2383973" cy="464399"/>
          </a:xfrm>
        </p:spPr>
        <p:txBody>
          <a:bodyPr/>
          <a:lstStyle/>
          <a:p>
            <a:r>
              <a:rPr lang="en-US"/>
              <a:t>MODEL</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6848663" y="4237182"/>
            <a:ext cx="2383973" cy="1549920"/>
          </a:xfrm>
        </p:spPr>
        <p:txBody>
          <a:bodyPr/>
          <a:lstStyle/>
          <a:p>
            <a:pPr marL="285750" indent="-285750">
              <a:lnSpc>
                <a:spcPct val="150000"/>
              </a:lnSpc>
              <a:buFont typeface="Wingdings" panose="05000000000000000000" pitchFamily="2" charset="2"/>
              <a:buChar char="§"/>
            </a:pPr>
            <a:r>
              <a:rPr lang="en-US" sz="1400"/>
              <a:t>She follows a proper diet provided by her trainer.</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9492333" y="2149803"/>
            <a:ext cx="2383972" cy="1549920"/>
          </a:xfrm>
        </p:spPr>
        <p:txBody>
          <a:bodyPr/>
          <a:lstStyle/>
          <a:p>
            <a:pPr marL="285750" indent="-285750">
              <a:lnSpc>
                <a:spcPct val="150000"/>
              </a:lnSpc>
              <a:buFont typeface="Wingdings" panose="05000000000000000000" pitchFamily="2" charset="2"/>
              <a:buChar char="§"/>
            </a:pPr>
            <a:r>
              <a:rPr lang="en-US" sz="1400" dirty="0"/>
              <a:t>She is very much concerned about the food she eats.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4376050" y="4237182"/>
            <a:ext cx="2383972" cy="1549920"/>
          </a:xfrm>
        </p:spPr>
        <p:txBody>
          <a:bodyPr/>
          <a:lstStyle/>
          <a:p>
            <a:pPr marL="285750" indent="-285750">
              <a:lnSpc>
                <a:spcPct val="150000"/>
              </a:lnSpc>
              <a:buFont typeface="Wingdings" panose="05000000000000000000" pitchFamily="2" charset="2"/>
              <a:buChar char="§"/>
            </a:pPr>
            <a:r>
              <a:rPr lang="en-US" sz="1400"/>
              <a:t>She spends 2 hours a day in gym.</a:t>
            </a:r>
          </a:p>
        </p:txBody>
      </p:sp>
      <p:sp>
        <p:nvSpPr>
          <p:cNvPr id="33" name="Subtitle 11">
            <a:extLst>
              <a:ext uri="{FF2B5EF4-FFF2-40B4-BE49-F238E27FC236}">
                <a16:creationId xmlns:a16="http://schemas.microsoft.com/office/drawing/2014/main" id="{6FA216FB-6672-38E5-79BF-35705710A079}"/>
              </a:ext>
            </a:extLst>
          </p:cNvPr>
          <p:cNvSpPr txBox="1">
            <a:spLocks/>
          </p:cNvSpPr>
          <p:nvPr/>
        </p:nvSpPr>
        <p:spPr>
          <a:xfrm>
            <a:off x="6848663" y="2149803"/>
            <a:ext cx="2383973" cy="1583142"/>
          </a:xfrm>
          <a:prstGeom prst="rect">
            <a:avLst/>
          </a:prstGeom>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400"/>
              <a:t>Grace loves to be active and physically fit.</a:t>
            </a:r>
          </a:p>
        </p:txBody>
      </p:sp>
      <p:pic>
        <p:nvPicPr>
          <p:cNvPr id="5" name="Picture Placeholder 4">
            <a:extLst>
              <a:ext uri="{FF2B5EF4-FFF2-40B4-BE49-F238E27FC236}">
                <a16:creationId xmlns:a16="http://schemas.microsoft.com/office/drawing/2014/main" id="{2D893C86-8318-744C-F3B1-D168B39C149B}"/>
              </a:ext>
            </a:extLst>
          </p:cNvPr>
          <p:cNvPicPr>
            <a:picLocks noGrp="1" noChangeAspect="1"/>
          </p:cNvPicPr>
          <p:nvPr>
            <p:ph type="pic" sz="quarter" idx="13"/>
          </p:nvPr>
        </p:nvPicPr>
        <p:blipFill rotWithShape="1">
          <a:blip r:embed="rId2"/>
          <a:srcRect l="46822" t="1770" r="13912" b="-1770"/>
          <a:stretch/>
        </p:blipFill>
        <p:spPr>
          <a:xfrm>
            <a:off x="0" y="0"/>
            <a:ext cx="4111368" cy="6981568"/>
          </a:xfrm>
        </p:spPr>
      </p:pic>
    </p:spTree>
    <p:extLst>
      <p:ext uri="{BB962C8B-B14F-4D97-AF65-F5344CB8AC3E}">
        <p14:creationId xmlns:p14="http://schemas.microsoft.com/office/powerpoint/2010/main" val="611737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6878C9-4F9D-CF6B-72AB-54C452029FA9}"/>
              </a:ext>
            </a:extLst>
          </p:cNvPr>
          <p:cNvSpPr txBox="1"/>
          <p:nvPr/>
        </p:nvSpPr>
        <p:spPr>
          <a:xfrm>
            <a:off x="3009594" y="1770421"/>
            <a:ext cx="6029324" cy="3046988"/>
          </a:xfrm>
          <a:prstGeom prst="rect">
            <a:avLst/>
          </a:prstGeom>
          <a:noFill/>
          <a:ln w="28575">
            <a:solidFill>
              <a:schemeClr val="bg1"/>
            </a:solidFill>
          </a:ln>
        </p:spPr>
        <p:txBody>
          <a:bodyPr wrap="square">
            <a:spAutoFit/>
          </a:bodyPr>
          <a:lstStyle/>
          <a:p>
            <a:pPr algn="ctr"/>
            <a:endParaRPr lang="en-US" sz="4800">
              <a:solidFill>
                <a:schemeClr val="bg1"/>
              </a:solidFill>
              <a:latin typeface="+mj-lt"/>
            </a:endParaRPr>
          </a:p>
          <a:p>
            <a:pPr algn="ctr"/>
            <a:r>
              <a:rPr lang="en-US" sz="4800">
                <a:solidFill>
                  <a:schemeClr val="bg1"/>
                </a:solidFill>
                <a:latin typeface="+mj-lt"/>
              </a:rPr>
              <a:t>MINIMAL VIABLE PRODUCT</a:t>
            </a:r>
          </a:p>
          <a:p>
            <a:pPr algn="ctr"/>
            <a:endParaRPr lang="en-US" sz="4800">
              <a:solidFill>
                <a:schemeClr val="bg1"/>
              </a:solidFill>
              <a:latin typeface="+mj-lt"/>
            </a:endParaRPr>
          </a:p>
        </p:txBody>
      </p:sp>
    </p:spTree>
    <p:extLst>
      <p:ext uri="{BB962C8B-B14F-4D97-AF65-F5344CB8AC3E}">
        <p14:creationId xmlns:p14="http://schemas.microsoft.com/office/powerpoint/2010/main" val="727411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BA94D88-EA43-5380-20C2-E7A3DC3757DB}"/>
              </a:ext>
            </a:extLst>
          </p:cNvPr>
          <p:cNvSpPr txBox="1"/>
          <p:nvPr/>
        </p:nvSpPr>
        <p:spPr>
          <a:xfrm>
            <a:off x="586740" y="482456"/>
            <a:ext cx="11018520" cy="722442"/>
          </a:xfrm>
          <a:prstGeom prst="rect">
            <a:avLst/>
          </a:prstGeom>
          <a:noFill/>
        </p:spPr>
        <p:txBody>
          <a:bodyPr wrap="square" lIns="91440" tIns="45720" rIns="91440" bIns="45720" anchor="t">
            <a:spAutoFit/>
          </a:bodyPr>
          <a:lstStyle/>
          <a:p>
            <a:pPr marL="342900" indent="-342900">
              <a:lnSpc>
                <a:spcPct val="200000"/>
              </a:lnSpc>
              <a:buFont typeface="Wingdings" panose="05000000000000000000" pitchFamily="2" charset="2"/>
              <a:buChar char="§"/>
            </a:pPr>
            <a:endParaRPr lang="en-US" sz="2400">
              <a:solidFill>
                <a:schemeClr val="bg1"/>
              </a:solidFill>
              <a:latin typeface="+mj-lt"/>
            </a:endParaRPr>
          </a:p>
        </p:txBody>
      </p:sp>
      <p:sp>
        <p:nvSpPr>
          <p:cNvPr id="2" name="TextBox 1">
            <a:extLst>
              <a:ext uri="{FF2B5EF4-FFF2-40B4-BE49-F238E27FC236}">
                <a16:creationId xmlns:a16="http://schemas.microsoft.com/office/drawing/2014/main" id="{B5D36D44-A08A-9A3D-B39F-BA91F9975471}"/>
              </a:ext>
            </a:extLst>
          </p:cNvPr>
          <p:cNvSpPr txBox="1"/>
          <p:nvPr/>
        </p:nvSpPr>
        <p:spPr>
          <a:xfrm>
            <a:off x="805881" y="1964253"/>
            <a:ext cx="973290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dirty="0">
                <a:solidFill>
                  <a:srgbClr val="FFFFFF"/>
                </a:solidFill>
                <a:latin typeface="Avenir Next LT Pro"/>
                <a:cs typeface="Arial"/>
              </a:rPr>
              <a:t> User registration</a:t>
            </a:r>
          </a:p>
          <a:p>
            <a:pPr>
              <a:buChar char="•"/>
            </a:pPr>
            <a:endParaRPr lang="en-US" sz="2400" dirty="0">
              <a:solidFill>
                <a:srgbClr val="FFFFFF"/>
              </a:solidFill>
              <a:latin typeface="Avenir Next LT Pro"/>
              <a:cs typeface="Arial"/>
            </a:endParaRPr>
          </a:p>
          <a:p>
            <a:pPr>
              <a:buChar char="•"/>
            </a:pPr>
            <a:r>
              <a:rPr lang="en-US" sz="2400" dirty="0">
                <a:solidFill>
                  <a:srgbClr val="FFFFFF"/>
                </a:solidFill>
                <a:latin typeface="Avenir Next LT Pro"/>
                <a:cs typeface="Arial"/>
              </a:rPr>
              <a:t> Login </a:t>
            </a:r>
          </a:p>
          <a:p>
            <a:pPr>
              <a:buChar char="•"/>
            </a:pPr>
            <a:endParaRPr lang="en-US" sz="2400" dirty="0">
              <a:solidFill>
                <a:srgbClr val="FFFFFF"/>
              </a:solidFill>
              <a:latin typeface="Avenir Next LT Pro"/>
              <a:cs typeface="Arial"/>
            </a:endParaRPr>
          </a:p>
          <a:p>
            <a:pPr>
              <a:buChar char="•"/>
            </a:pPr>
            <a:r>
              <a:rPr lang="en-US" sz="2400" dirty="0">
                <a:solidFill>
                  <a:srgbClr val="FFFFFF"/>
                </a:solidFill>
                <a:latin typeface="Avenir Next LT Pro"/>
                <a:cs typeface="Arial"/>
              </a:rPr>
              <a:t> Home Page</a:t>
            </a:r>
          </a:p>
          <a:p>
            <a:pPr>
              <a:buChar char="•"/>
            </a:pPr>
            <a:endParaRPr lang="en-US" sz="2400" dirty="0">
              <a:solidFill>
                <a:srgbClr val="FFFFFF"/>
              </a:solidFill>
              <a:latin typeface="Avenir Next LT Pro"/>
              <a:cs typeface="Arial"/>
            </a:endParaRPr>
          </a:p>
          <a:p>
            <a:pPr>
              <a:buChar char="•"/>
            </a:pPr>
            <a:r>
              <a:rPr lang="en-US" sz="2400" dirty="0">
                <a:solidFill>
                  <a:srgbClr val="FFFFFF"/>
                </a:solidFill>
                <a:latin typeface="Avenir Next LT Pro"/>
                <a:cs typeface="Arial"/>
              </a:rPr>
              <a:t> Display all the features on the home screen of the Application</a:t>
            </a:r>
          </a:p>
          <a:p>
            <a:endParaRPr lang="en-US" sz="2400" dirty="0">
              <a:solidFill>
                <a:srgbClr val="FFFFFF"/>
              </a:solidFill>
              <a:latin typeface="Avenir Next LT Pro"/>
              <a:cs typeface="Arial"/>
            </a:endParaRPr>
          </a:p>
          <a:p>
            <a:pPr>
              <a:buChar char="•"/>
            </a:pPr>
            <a:r>
              <a:rPr lang="en-US" sz="2400" dirty="0">
                <a:solidFill>
                  <a:srgbClr val="FFFFFF"/>
                </a:solidFill>
                <a:latin typeface="Avenir Next LT Pro"/>
                <a:cs typeface="Arial"/>
              </a:rPr>
              <a:t> Implement a particular feature called Maintenance Calorie Calculator using API</a:t>
            </a:r>
            <a:endParaRPr lang="en-US" dirty="0"/>
          </a:p>
          <a:p>
            <a:pPr>
              <a:buChar char="•"/>
            </a:pPr>
            <a:endParaRPr lang="en-US" sz="2400" dirty="0">
              <a:solidFill>
                <a:srgbClr val="000000"/>
              </a:solidFill>
              <a:latin typeface="Avenir Next LT Pro"/>
              <a:cs typeface="Arial"/>
            </a:endParaRPr>
          </a:p>
        </p:txBody>
      </p:sp>
      <p:sp>
        <p:nvSpPr>
          <p:cNvPr id="3" name="TextBox 2">
            <a:extLst>
              <a:ext uri="{FF2B5EF4-FFF2-40B4-BE49-F238E27FC236}">
                <a16:creationId xmlns:a16="http://schemas.microsoft.com/office/drawing/2014/main" id="{DCA68202-7612-2E12-2AB4-E8926F3C650A}"/>
              </a:ext>
            </a:extLst>
          </p:cNvPr>
          <p:cNvSpPr txBox="1"/>
          <p:nvPr/>
        </p:nvSpPr>
        <p:spPr>
          <a:xfrm>
            <a:off x="730864" y="738763"/>
            <a:ext cx="941211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mj-lt"/>
              </a:rPr>
              <a:t>We would Like to Implement following features as a part of our MVP</a:t>
            </a:r>
          </a:p>
        </p:txBody>
      </p:sp>
    </p:spTree>
    <p:extLst>
      <p:ext uri="{BB962C8B-B14F-4D97-AF65-F5344CB8AC3E}">
        <p14:creationId xmlns:p14="http://schemas.microsoft.com/office/powerpoint/2010/main" val="1564153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B4EC531F-78DC-6EE0-253C-8D89EF995637}"/>
              </a:ext>
            </a:extLst>
          </p:cNvPr>
          <p:cNvPicPr>
            <a:picLocks noChangeAspect="1"/>
          </p:cNvPicPr>
          <p:nvPr/>
        </p:nvPicPr>
        <p:blipFill rotWithShape="1">
          <a:blip r:embed="rId2">
            <a:extLst>
              <a:ext uri="{28A0092B-C50C-407E-A947-70E740481C1C}">
                <a14:useLocalDpi xmlns:a14="http://schemas.microsoft.com/office/drawing/2010/main" val="0"/>
              </a:ext>
            </a:extLst>
          </a:blip>
          <a:srcRect l="1" r="134" b="14978"/>
          <a:stretch/>
        </p:blipFill>
        <p:spPr>
          <a:xfrm>
            <a:off x="0" y="1458436"/>
            <a:ext cx="3450713" cy="1431521"/>
          </a:xfrm>
          <a:prstGeom prst="rect">
            <a:avLst/>
          </a:prstGeom>
        </p:spPr>
      </p:pic>
      <p:pic>
        <p:nvPicPr>
          <p:cNvPr id="4" name="Picture 3">
            <a:extLst>
              <a:ext uri="{FF2B5EF4-FFF2-40B4-BE49-F238E27FC236}">
                <a16:creationId xmlns:a16="http://schemas.microsoft.com/office/drawing/2014/main" id="{4974F780-08B0-8B74-41AB-4440EF31D509}"/>
              </a:ext>
            </a:extLst>
          </p:cNvPr>
          <p:cNvPicPr>
            <a:picLocks noChangeAspect="1"/>
          </p:cNvPicPr>
          <p:nvPr/>
        </p:nvPicPr>
        <p:blipFill rotWithShape="1">
          <a:blip r:embed="rId3">
            <a:extLst>
              <a:ext uri="{28A0092B-C50C-407E-A947-70E740481C1C}">
                <a14:useLocalDpi xmlns:a14="http://schemas.microsoft.com/office/drawing/2010/main" val="0"/>
              </a:ext>
            </a:extLst>
          </a:blip>
          <a:srcRect l="15852" r="14641"/>
          <a:stretch/>
        </p:blipFill>
        <p:spPr>
          <a:xfrm>
            <a:off x="9500330" y="1207292"/>
            <a:ext cx="2080726" cy="1567062"/>
          </a:xfrm>
          <a:prstGeom prst="rect">
            <a:avLst/>
          </a:prstGeom>
        </p:spPr>
      </p:pic>
      <p:pic>
        <p:nvPicPr>
          <p:cNvPr id="6" name="Picture 5">
            <a:extLst>
              <a:ext uri="{FF2B5EF4-FFF2-40B4-BE49-F238E27FC236}">
                <a16:creationId xmlns:a16="http://schemas.microsoft.com/office/drawing/2014/main" id="{A2911A27-DB47-F38B-8530-030CD15A3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113" y="913750"/>
            <a:ext cx="2794816" cy="1976207"/>
          </a:xfrm>
          <a:prstGeom prst="rect">
            <a:avLst/>
          </a:prstGeom>
        </p:spPr>
      </p:pic>
      <p:sp>
        <p:nvSpPr>
          <p:cNvPr id="9" name="TextBox 8">
            <a:extLst>
              <a:ext uri="{FF2B5EF4-FFF2-40B4-BE49-F238E27FC236}">
                <a16:creationId xmlns:a16="http://schemas.microsoft.com/office/drawing/2014/main" id="{4E4F24A1-3552-6493-E769-B8FC6B5DC36F}"/>
              </a:ext>
            </a:extLst>
          </p:cNvPr>
          <p:cNvSpPr txBox="1"/>
          <p:nvPr/>
        </p:nvSpPr>
        <p:spPr>
          <a:xfrm>
            <a:off x="111161" y="256518"/>
            <a:ext cx="4693298" cy="707886"/>
          </a:xfrm>
          <a:prstGeom prst="rect">
            <a:avLst/>
          </a:prstGeom>
          <a:noFill/>
        </p:spPr>
        <p:txBody>
          <a:bodyPr wrap="square">
            <a:spAutoFit/>
          </a:bodyPr>
          <a:lstStyle/>
          <a:p>
            <a:pPr algn="ctr"/>
            <a:r>
              <a:rPr lang="en-US" sz="4000" b="1">
                <a:latin typeface="+mj-lt"/>
              </a:rPr>
              <a:t>TECHNOLOGIES</a:t>
            </a:r>
          </a:p>
        </p:txBody>
      </p:sp>
      <p:pic>
        <p:nvPicPr>
          <p:cNvPr id="23" name="Picture 22" descr="Shape&#10;&#10;Description automatically generated with medium confidence">
            <a:extLst>
              <a:ext uri="{FF2B5EF4-FFF2-40B4-BE49-F238E27FC236}">
                <a16:creationId xmlns:a16="http://schemas.microsoft.com/office/drawing/2014/main" id="{04F4A15D-759F-63D0-3432-620EA330901A}"/>
              </a:ext>
            </a:extLst>
          </p:cNvPr>
          <p:cNvPicPr>
            <a:picLocks noChangeAspect="1"/>
          </p:cNvPicPr>
          <p:nvPr/>
        </p:nvPicPr>
        <p:blipFill>
          <a:blip r:embed="rId5"/>
          <a:stretch>
            <a:fillRect/>
          </a:stretch>
        </p:blipFill>
        <p:spPr>
          <a:xfrm>
            <a:off x="792424" y="3785180"/>
            <a:ext cx="3689198" cy="1844599"/>
          </a:xfrm>
          <a:prstGeom prst="rect">
            <a:avLst/>
          </a:prstGeom>
        </p:spPr>
      </p:pic>
      <p:pic>
        <p:nvPicPr>
          <p:cNvPr id="25" name="Picture 24" descr="Logo, company name&#10;&#10;Description automatically generated">
            <a:extLst>
              <a:ext uri="{FF2B5EF4-FFF2-40B4-BE49-F238E27FC236}">
                <a16:creationId xmlns:a16="http://schemas.microsoft.com/office/drawing/2014/main" id="{A9B8F432-6114-D3F5-2AEA-5548FCA0782D}"/>
              </a:ext>
            </a:extLst>
          </p:cNvPr>
          <p:cNvPicPr>
            <a:picLocks noChangeAspect="1"/>
          </p:cNvPicPr>
          <p:nvPr/>
        </p:nvPicPr>
        <p:blipFill rotWithShape="1">
          <a:blip r:embed="rId6"/>
          <a:srcRect l="10715" t="487" r="12024" b="12642"/>
          <a:stretch/>
        </p:blipFill>
        <p:spPr>
          <a:xfrm>
            <a:off x="6842648" y="4083647"/>
            <a:ext cx="3285182" cy="1247667"/>
          </a:xfrm>
          <a:prstGeom prst="rect">
            <a:avLst/>
          </a:prstGeom>
        </p:spPr>
      </p:pic>
    </p:spTree>
    <p:extLst>
      <p:ext uri="{BB962C8B-B14F-4D97-AF65-F5344CB8AC3E}">
        <p14:creationId xmlns:p14="http://schemas.microsoft.com/office/powerpoint/2010/main" val="27005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E4F24A1-3552-6493-E769-B8FC6B5DC36F}"/>
              </a:ext>
            </a:extLst>
          </p:cNvPr>
          <p:cNvSpPr txBox="1"/>
          <p:nvPr/>
        </p:nvSpPr>
        <p:spPr>
          <a:xfrm>
            <a:off x="111161" y="256518"/>
            <a:ext cx="4693298" cy="707886"/>
          </a:xfrm>
          <a:prstGeom prst="rect">
            <a:avLst/>
          </a:prstGeom>
          <a:noFill/>
        </p:spPr>
        <p:txBody>
          <a:bodyPr wrap="square">
            <a:spAutoFit/>
          </a:bodyPr>
          <a:lstStyle/>
          <a:p>
            <a:pPr algn="ctr"/>
            <a:r>
              <a:rPr lang="en-US" sz="4000" b="1">
                <a:latin typeface="+mj-lt"/>
              </a:rPr>
              <a:t>TECHNOLOGIES</a:t>
            </a:r>
          </a:p>
        </p:txBody>
      </p:sp>
      <p:pic>
        <p:nvPicPr>
          <p:cNvPr id="13" name="Picture 12" descr="Shape&#10;&#10;Description automatically generated with medium confidence">
            <a:extLst>
              <a:ext uri="{FF2B5EF4-FFF2-40B4-BE49-F238E27FC236}">
                <a16:creationId xmlns:a16="http://schemas.microsoft.com/office/drawing/2014/main" id="{79CB8646-9D9B-748F-3BE5-F5493FB6AC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93522" y="1298721"/>
            <a:ext cx="2989735" cy="1720623"/>
          </a:xfrm>
          <a:prstGeom prst="rect">
            <a:avLst/>
          </a:prstGeom>
        </p:spPr>
      </p:pic>
      <p:pic>
        <p:nvPicPr>
          <p:cNvPr id="16" name="Picture 15" descr="Icon&#10;&#10;Description automatically generated">
            <a:extLst>
              <a:ext uri="{FF2B5EF4-FFF2-40B4-BE49-F238E27FC236}">
                <a16:creationId xmlns:a16="http://schemas.microsoft.com/office/drawing/2014/main" id="{FA52A11E-2416-3573-5E5E-0799F847A9E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62160" y="1385378"/>
            <a:ext cx="3285182" cy="1723375"/>
          </a:xfrm>
          <a:prstGeom prst="rect">
            <a:avLst/>
          </a:prstGeom>
        </p:spPr>
      </p:pic>
      <p:pic>
        <p:nvPicPr>
          <p:cNvPr id="19" name="Picture 18" descr="Logo&#10;&#10;Description automatically generated with low confidence">
            <a:extLst>
              <a:ext uri="{FF2B5EF4-FFF2-40B4-BE49-F238E27FC236}">
                <a16:creationId xmlns:a16="http://schemas.microsoft.com/office/drawing/2014/main" id="{795513D4-BE56-0BB8-4897-89196B951FAE}"/>
              </a:ext>
            </a:extLst>
          </p:cNvPr>
          <p:cNvPicPr>
            <a:picLocks noChangeAspect="1"/>
          </p:cNvPicPr>
          <p:nvPr/>
        </p:nvPicPr>
        <p:blipFill rotWithShape="1">
          <a:blip r:embed="rId6"/>
          <a:srcRect t="27421" b="20359"/>
          <a:stretch/>
        </p:blipFill>
        <p:spPr>
          <a:xfrm>
            <a:off x="832534" y="3838657"/>
            <a:ext cx="3971925" cy="1555612"/>
          </a:xfrm>
          <a:prstGeom prst="rect">
            <a:avLst/>
          </a:prstGeom>
        </p:spPr>
      </p:pic>
      <p:pic>
        <p:nvPicPr>
          <p:cNvPr id="21" name="Picture 20" descr="Logo&#10;&#10;Description automatically generated">
            <a:extLst>
              <a:ext uri="{FF2B5EF4-FFF2-40B4-BE49-F238E27FC236}">
                <a16:creationId xmlns:a16="http://schemas.microsoft.com/office/drawing/2014/main" id="{D5EB18FD-F155-F669-5233-55A8A8906260}"/>
              </a:ext>
            </a:extLst>
          </p:cNvPr>
          <p:cNvPicPr>
            <a:picLocks noChangeAspect="1"/>
          </p:cNvPicPr>
          <p:nvPr/>
        </p:nvPicPr>
        <p:blipFill rotWithShape="1">
          <a:blip r:embed="rId7"/>
          <a:srcRect l="23028" t="23222" r="27339" b="24283"/>
          <a:stretch/>
        </p:blipFill>
        <p:spPr>
          <a:xfrm>
            <a:off x="7093522" y="3838657"/>
            <a:ext cx="3285182" cy="1379355"/>
          </a:xfrm>
          <a:prstGeom prst="rect">
            <a:avLst/>
          </a:prstGeom>
        </p:spPr>
      </p:pic>
    </p:spTree>
    <p:extLst>
      <p:ext uri="{BB962C8B-B14F-4D97-AF65-F5344CB8AC3E}">
        <p14:creationId xmlns:p14="http://schemas.microsoft.com/office/powerpoint/2010/main" val="3883939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FE4F521E-FDE2-2534-76FE-43DF6360FE9F}"/>
              </a:ext>
            </a:extLst>
          </p:cNvPr>
          <p:cNvPicPr>
            <a:picLocks noChangeAspect="1"/>
          </p:cNvPicPr>
          <p:nvPr/>
        </p:nvPicPr>
        <p:blipFill>
          <a:blip r:embed="rId2"/>
          <a:stretch>
            <a:fillRect/>
          </a:stretch>
        </p:blipFill>
        <p:spPr>
          <a:xfrm>
            <a:off x="314635" y="329288"/>
            <a:ext cx="11051455" cy="6199424"/>
          </a:xfrm>
          <a:prstGeom prst="rect">
            <a:avLst/>
          </a:prstGeom>
        </p:spPr>
      </p:pic>
    </p:spTree>
    <p:extLst>
      <p:ext uri="{BB962C8B-B14F-4D97-AF65-F5344CB8AC3E}">
        <p14:creationId xmlns:p14="http://schemas.microsoft.com/office/powerpoint/2010/main" val="1689381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B5C7BA-1086-A826-D36D-17ABBF159E38}"/>
              </a:ext>
            </a:extLst>
          </p:cNvPr>
          <p:cNvSpPr txBox="1"/>
          <p:nvPr/>
        </p:nvSpPr>
        <p:spPr>
          <a:xfrm flipH="1">
            <a:off x="375572" y="615294"/>
            <a:ext cx="9907114" cy="646331"/>
          </a:xfrm>
          <a:prstGeom prst="rect">
            <a:avLst/>
          </a:prstGeom>
          <a:noFill/>
          <a:ln>
            <a:solidFill>
              <a:schemeClr val="tx1"/>
            </a:solidFill>
          </a:ln>
        </p:spPr>
        <p:txBody>
          <a:bodyPr wrap="square" lIns="91440" tIns="45720" rIns="91440" bIns="45720" rtlCol="0" anchor="t">
            <a:spAutoFit/>
          </a:bodyPr>
          <a:lstStyle/>
          <a:p>
            <a:r>
              <a:rPr lang="en-US" sz="3600" dirty="0">
                <a:latin typeface="+mj-lt"/>
              </a:rPr>
              <a:t>SEQUENTIAL ARCHITECTURAL DIAGRAM</a:t>
            </a:r>
          </a:p>
        </p:txBody>
      </p:sp>
      <p:pic>
        <p:nvPicPr>
          <p:cNvPr id="6" name="Picture 5" descr="Diagram&#10;&#10;Description automatically generated">
            <a:extLst>
              <a:ext uri="{FF2B5EF4-FFF2-40B4-BE49-F238E27FC236}">
                <a16:creationId xmlns:a16="http://schemas.microsoft.com/office/drawing/2014/main" id="{2AAA3C25-3B08-0092-8C1E-8F1A93437CDE}"/>
              </a:ext>
            </a:extLst>
          </p:cNvPr>
          <p:cNvPicPr>
            <a:picLocks noChangeAspect="1"/>
          </p:cNvPicPr>
          <p:nvPr/>
        </p:nvPicPr>
        <p:blipFill>
          <a:blip r:embed="rId2"/>
          <a:stretch>
            <a:fillRect/>
          </a:stretch>
        </p:blipFill>
        <p:spPr>
          <a:xfrm>
            <a:off x="715992" y="1947862"/>
            <a:ext cx="10852031" cy="4375300"/>
          </a:xfrm>
          <a:prstGeom prst="rect">
            <a:avLst/>
          </a:prstGeom>
        </p:spPr>
      </p:pic>
    </p:spTree>
    <p:extLst>
      <p:ext uri="{BB962C8B-B14F-4D97-AF65-F5344CB8AC3E}">
        <p14:creationId xmlns:p14="http://schemas.microsoft.com/office/powerpoint/2010/main" val="2225085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B5C7BA-1086-A826-D36D-17ABBF159E38}"/>
              </a:ext>
            </a:extLst>
          </p:cNvPr>
          <p:cNvSpPr txBox="1"/>
          <p:nvPr/>
        </p:nvSpPr>
        <p:spPr>
          <a:xfrm flipH="1">
            <a:off x="375573" y="615294"/>
            <a:ext cx="7446523" cy="769441"/>
          </a:xfrm>
          <a:prstGeom prst="rect">
            <a:avLst/>
          </a:prstGeom>
          <a:noFill/>
          <a:ln>
            <a:solidFill>
              <a:schemeClr val="tx1"/>
            </a:solidFill>
          </a:ln>
        </p:spPr>
        <p:txBody>
          <a:bodyPr wrap="square" lIns="91440" tIns="45720" rIns="91440" bIns="45720" rtlCol="0" anchor="t">
            <a:spAutoFit/>
          </a:bodyPr>
          <a:lstStyle/>
          <a:p>
            <a:r>
              <a:rPr lang="en-US" sz="4400">
                <a:latin typeface="+mj-lt"/>
              </a:rPr>
              <a:t>SPRINT 2 RECAP</a:t>
            </a:r>
          </a:p>
        </p:txBody>
      </p:sp>
      <p:graphicFrame>
        <p:nvGraphicFramePr>
          <p:cNvPr id="5" name="TextBox 1">
            <a:extLst>
              <a:ext uri="{FF2B5EF4-FFF2-40B4-BE49-F238E27FC236}">
                <a16:creationId xmlns:a16="http://schemas.microsoft.com/office/drawing/2014/main" id="{929F2222-8401-FE65-775C-8C9895A90C72}"/>
              </a:ext>
            </a:extLst>
          </p:cNvPr>
          <p:cNvGraphicFramePr/>
          <p:nvPr>
            <p:extLst>
              <p:ext uri="{D42A27DB-BD31-4B8C-83A1-F6EECF244321}">
                <p14:modId xmlns:p14="http://schemas.microsoft.com/office/powerpoint/2010/main" val="2609493251"/>
              </p:ext>
            </p:extLst>
          </p:nvPr>
        </p:nvGraphicFramePr>
        <p:xfrm>
          <a:off x="335270" y="1828800"/>
          <a:ext cx="11521459" cy="4413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9015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2B77E8-86D2-4C4A-92F3-FA50CA29AA64}"/>
              </a:ext>
            </a:extLst>
          </p:cNvPr>
          <p:cNvSpPr>
            <a:spLocks noGrp="1"/>
          </p:cNvSpPr>
          <p:nvPr>
            <p:ph type="ctrTitle"/>
          </p:nvPr>
        </p:nvSpPr>
        <p:spPr>
          <a:xfrm>
            <a:off x="3031959" y="2189748"/>
            <a:ext cx="6379520" cy="1847896"/>
          </a:xfrm>
          <a:ln w="28575">
            <a:solidFill>
              <a:schemeClr val="bg1"/>
            </a:solidFill>
          </a:ln>
        </p:spPr>
        <p:txBody>
          <a:bodyPr/>
          <a:lstStyle/>
          <a:p>
            <a:r>
              <a:rPr lang="en-US" sz="4400"/>
              <a:t>Meet the team</a:t>
            </a:r>
          </a:p>
        </p:txBody>
      </p:sp>
    </p:spTree>
    <p:extLst>
      <p:ext uri="{BB962C8B-B14F-4D97-AF65-F5344CB8AC3E}">
        <p14:creationId xmlns:p14="http://schemas.microsoft.com/office/powerpoint/2010/main" val="3346691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B5C7BA-1086-A826-D36D-17ABBF159E38}"/>
              </a:ext>
            </a:extLst>
          </p:cNvPr>
          <p:cNvSpPr txBox="1"/>
          <p:nvPr/>
        </p:nvSpPr>
        <p:spPr>
          <a:xfrm flipH="1">
            <a:off x="375573" y="615294"/>
            <a:ext cx="7446523" cy="769441"/>
          </a:xfrm>
          <a:prstGeom prst="rect">
            <a:avLst/>
          </a:prstGeom>
          <a:noFill/>
          <a:ln>
            <a:solidFill>
              <a:schemeClr val="tx1"/>
            </a:solidFill>
          </a:ln>
        </p:spPr>
        <p:txBody>
          <a:bodyPr wrap="square" lIns="91440" tIns="45720" rIns="91440" bIns="45720" rtlCol="0" anchor="t">
            <a:spAutoFit/>
          </a:bodyPr>
          <a:lstStyle/>
          <a:p>
            <a:r>
              <a:rPr lang="en-US" sz="4400" dirty="0">
                <a:latin typeface="+mj-lt"/>
              </a:rPr>
              <a:t>SPRINT 3</a:t>
            </a:r>
          </a:p>
        </p:txBody>
      </p:sp>
      <p:graphicFrame>
        <p:nvGraphicFramePr>
          <p:cNvPr id="5" name="TextBox 1">
            <a:extLst>
              <a:ext uri="{FF2B5EF4-FFF2-40B4-BE49-F238E27FC236}">
                <a16:creationId xmlns:a16="http://schemas.microsoft.com/office/drawing/2014/main" id="{929F2222-8401-FE65-775C-8C9895A90C72}"/>
              </a:ext>
            </a:extLst>
          </p:cNvPr>
          <p:cNvGraphicFramePr/>
          <p:nvPr>
            <p:extLst>
              <p:ext uri="{D42A27DB-BD31-4B8C-83A1-F6EECF244321}">
                <p14:modId xmlns:p14="http://schemas.microsoft.com/office/powerpoint/2010/main" val="841927492"/>
              </p:ext>
            </p:extLst>
          </p:nvPr>
        </p:nvGraphicFramePr>
        <p:xfrm>
          <a:off x="256612" y="1622323"/>
          <a:ext cx="11521459" cy="4413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7331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B64968-FADB-A577-B4AC-D55C031E58F2}"/>
              </a:ext>
            </a:extLst>
          </p:cNvPr>
          <p:cNvSpPr txBox="1"/>
          <p:nvPr/>
        </p:nvSpPr>
        <p:spPr>
          <a:xfrm>
            <a:off x="3125756" y="1499074"/>
            <a:ext cx="6224722" cy="3416320"/>
          </a:xfrm>
          <a:prstGeom prst="rect">
            <a:avLst/>
          </a:prstGeom>
          <a:noFill/>
          <a:ln w="28575">
            <a:solidFill>
              <a:schemeClr val="bg1"/>
            </a:solidFill>
          </a:ln>
        </p:spPr>
        <p:txBody>
          <a:bodyPr wrap="square">
            <a:spAutoFit/>
          </a:bodyPr>
          <a:lstStyle/>
          <a:p>
            <a:pPr algn="ctr"/>
            <a:endParaRPr lang="en-US" sz="5400" dirty="0">
              <a:solidFill>
                <a:schemeClr val="bg1"/>
              </a:solidFill>
              <a:latin typeface="+mj-lt"/>
            </a:endParaRPr>
          </a:p>
          <a:p>
            <a:pPr algn="ctr"/>
            <a:r>
              <a:rPr lang="en-US" sz="5400" dirty="0">
                <a:solidFill>
                  <a:schemeClr val="bg1"/>
                </a:solidFill>
                <a:latin typeface="+mj-lt"/>
              </a:rPr>
              <a:t>PRODUCT BACKLOG</a:t>
            </a:r>
          </a:p>
          <a:p>
            <a:pPr algn="ctr"/>
            <a:endParaRPr lang="en-US" sz="5400" dirty="0">
              <a:solidFill>
                <a:schemeClr val="bg1"/>
              </a:solidFill>
              <a:latin typeface="+mj-lt"/>
            </a:endParaRPr>
          </a:p>
        </p:txBody>
      </p:sp>
    </p:spTree>
    <p:extLst>
      <p:ext uri="{BB962C8B-B14F-4D97-AF65-F5344CB8AC3E}">
        <p14:creationId xmlns:p14="http://schemas.microsoft.com/office/powerpoint/2010/main" val="339809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F00208A-5771-7CEB-BED9-49C4BBF245AE}"/>
              </a:ext>
            </a:extLst>
          </p:cNvPr>
          <p:cNvGraphicFramePr>
            <a:graphicFrameLocks noGrp="1"/>
          </p:cNvGraphicFramePr>
          <p:nvPr>
            <p:extLst>
              <p:ext uri="{D42A27DB-BD31-4B8C-83A1-F6EECF244321}">
                <p14:modId xmlns:p14="http://schemas.microsoft.com/office/powerpoint/2010/main" val="2163459777"/>
              </p:ext>
            </p:extLst>
          </p:nvPr>
        </p:nvGraphicFramePr>
        <p:xfrm>
          <a:off x="893379" y="722586"/>
          <a:ext cx="10710870" cy="5557447"/>
        </p:xfrm>
        <a:graphic>
          <a:graphicData uri="http://schemas.openxmlformats.org/drawingml/2006/table">
            <a:tbl>
              <a:tblPr firstRow="1" bandRow="1">
                <a:tableStyleId>{68D230F3-CF80-4859-8CE7-A43EE81993B5}</a:tableStyleId>
              </a:tblPr>
              <a:tblGrid>
                <a:gridCol w="10710870">
                  <a:extLst>
                    <a:ext uri="{9D8B030D-6E8A-4147-A177-3AD203B41FA5}">
                      <a16:colId xmlns:a16="http://schemas.microsoft.com/office/drawing/2014/main" val="4251786699"/>
                    </a:ext>
                  </a:extLst>
                </a:gridCol>
              </a:tblGrid>
              <a:tr h="614082">
                <a:tc>
                  <a:txBody>
                    <a:bodyPr/>
                    <a:lstStyle/>
                    <a:p>
                      <a:r>
                        <a:rPr lang="en-US" dirty="0"/>
                        <a:t>^SAT-1  AS a new user I want to  register using email and create password</a:t>
                      </a:r>
                    </a:p>
                  </a:txBody>
                  <a:tcPr/>
                </a:tc>
                <a:extLst>
                  <a:ext uri="{0D108BD9-81ED-4DB2-BD59-A6C34878D82A}">
                    <a16:rowId xmlns:a16="http://schemas.microsoft.com/office/drawing/2014/main" val="1386519467"/>
                  </a:ext>
                </a:extLst>
              </a:tr>
              <a:tr h="706195">
                <a:tc>
                  <a:txBody>
                    <a:bodyPr/>
                    <a:lstStyle/>
                    <a:p>
                      <a:r>
                        <a:rPr lang="en-US" b="1" dirty="0"/>
                        <a:t>^SAT-2   As a new User if I enter wrong Invalid email I want to get an alert</a:t>
                      </a:r>
                    </a:p>
                  </a:txBody>
                  <a:tcPr/>
                </a:tc>
                <a:extLst>
                  <a:ext uri="{0D108BD9-81ED-4DB2-BD59-A6C34878D82A}">
                    <a16:rowId xmlns:a16="http://schemas.microsoft.com/office/drawing/2014/main" val="898738959"/>
                  </a:ext>
                </a:extLst>
              </a:tr>
              <a:tr h="706195">
                <a:tc>
                  <a:txBody>
                    <a:bodyPr/>
                    <a:lstStyle/>
                    <a:p>
                      <a:r>
                        <a:rPr lang="en-US" b="1" dirty="0"/>
                        <a:t>^SAT-3   As a new User I want to </a:t>
                      </a:r>
                    </a:p>
                  </a:txBody>
                  <a:tcPr/>
                </a:tc>
                <a:extLst>
                  <a:ext uri="{0D108BD9-81ED-4DB2-BD59-A6C34878D82A}">
                    <a16:rowId xmlns:a16="http://schemas.microsoft.com/office/drawing/2014/main" val="1920531051"/>
                  </a:ext>
                </a:extLst>
              </a:tr>
              <a:tr h="706195">
                <a:tc>
                  <a:txBody>
                    <a:bodyPr/>
                    <a:lstStyle/>
                    <a:p>
                      <a:r>
                        <a:rPr lang="en-US" b="1" dirty="0"/>
                        <a:t>^SAT-11  As a User I want to get informed when I enter invalid password so that I can enter correct one.</a:t>
                      </a:r>
                      <a:endParaRPr lang="en-US" dirty="0"/>
                    </a:p>
                  </a:txBody>
                  <a:tcPr/>
                </a:tc>
                <a:extLst>
                  <a:ext uri="{0D108BD9-81ED-4DB2-BD59-A6C34878D82A}">
                    <a16:rowId xmlns:a16="http://schemas.microsoft.com/office/drawing/2014/main" val="2753260953"/>
                  </a:ext>
                </a:extLst>
              </a:tr>
              <a:tr h="706195">
                <a:tc>
                  <a:txBody>
                    <a:bodyPr/>
                    <a:lstStyle/>
                    <a:p>
                      <a:r>
                        <a:rPr lang="en-US" b="1"/>
                        <a:t>^SAT-9   User can recover his password in case if he forgot his password</a:t>
                      </a:r>
                      <a:endParaRPr lang="en-US"/>
                    </a:p>
                  </a:txBody>
                  <a:tcPr/>
                </a:tc>
                <a:extLst>
                  <a:ext uri="{0D108BD9-81ED-4DB2-BD59-A6C34878D82A}">
                    <a16:rowId xmlns:a16="http://schemas.microsoft.com/office/drawing/2014/main" val="4048474089"/>
                  </a:ext>
                </a:extLst>
              </a:tr>
              <a:tr h="706195">
                <a:tc>
                  <a:txBody>
                    <a:bodyPr/>
                    <a:lstStyle/>
                    <a:p>
                      <a:r>
                        <a:rPr lang="en-US" b="1"/>
                        <a:t>^SAT-10  User can choose a security questions to retrieve his account information</a:t>
                      </a:r>
                      <a:endParaRPr lang="en-US"/>
                    </a:p>
                  </a:txBody>
                  <a:tcPr/>
                </a:tc>
                <a:extLst>
                  <a:ext uri="{0D108BD9-81ED-4DB2-BD59-A6C34878D82A}">
                    <a16:rowId xmlns:a16="http://schemas.microsoft.com/office/drawing/2014/main" val="1892565209"/>
                  </a:ext>
                </a:extLst>
              </a:tr>
              <a:tr h="706195">
                <a:tc>
                  <a:txBody>
                    <a:bodyPr/>
                    <a:lstStyle/>
                    <a:p>
                      <a:r>
                        <a:rPr lang="en-US" b="1" dirty="0"/>
                        <a:t>^SAT-4  As User I want to enter his information like </a:t>
                      </a:r>
                      <a:r>
                        <a:rPr lang="en-US" b="1" dirty="0" err="1"/>
                        <a:t>age,height,weight,activity</a:t>
                      </a:r>
                      <a:r>
                        <a:rPr lang="en-US" b="1" dirty="0"/>
                        <a:t> status so that I can get recommendations based on my Inputs</a:t>
                      </a:r>
                    </a:p>
                  </a:txBody>
                  <a:tcPr/>
                </a:tc>
                <a:extLst>
                  <a:ext uri="{0D108BD9-81ED-4DB2-BD59-A6C34878D82A}">
                    <a16:rowId xmlns:a16="http://schemas.microsoft.com/office/drawing/2014/main" val="3202547504"/>
                  </a:ext>
                </a:extLst>
              </a:tr>
              <a:tr h="706195">
                <a:tc>
                  <a:txBody>
                    <a:bodyPr/>
                    <a:lstStyle/>
                    <a:p>
                      <a:r>
                        <a:rPr lang="en-US" b="1" dirty="0"/>
                        <a:t>^SAT-5  As a User I want to navigate to all the services listed in the application so that I become familiar   with the application</a:t>
                      </a:r>
                      <a:endParaRPr lang="en-US" dirty="0"/>
                    </a:p>
                  </a:txBody>
                  <a:tcPr/>
                </a:tc>
                <a:extLst>
                  <a:ext uri="{0D108BD9-81ED-4DB2-BD59-A6C34878D82A}">
                    <a16:rowId xmlns:a16="http://schemas.microsoft.com/office/drawing/2014/main" val="1953497851"/>
                  </a:ext>
                </a:extLst>
              </a:tr>
            </a:tbl>
          </a:graphicData>
        </a:graphic>
      </p:graphicFrame>
      <p:graphicFrame>
        <p:nvGraphicFramePr>
          <p:cNvPr id="6" name="Table 6">
            <a:extLst>
              <a:ext uri="{FF2B5EF4-FFF2-40B4-BE49-F238E27FC236}">
                <a16:creationId xmlns:a16="http://schemas.microsoft.com/office/drawing/2014/main" id="{9B85F486-F335-C609-6BEA-10C6169AF1C2}"/>
              </a:ext>
            </a:extLst>
          </p:cNvPr>
          <p:cNvGraphicFramePr>
            <a:graphicFrameLocks noGrp="1"/>
          </p:cNvGraphicFramePr>
          <p:nvPr>
            <p:extLst>
              <p:ext uri="{D42A27DB-BD31-4B8C-83A1-F6EECF244321}">
                <p14:modId xmlns:p14="http://schemas.microsoft.com/office/powerpoint/2010/main" val="3394230610"/>
              </p:ext>
            </p:extLst>
          </p:nvPr>
        </p:nvGraphicFramePr>
        <p:xfrm>
          <a:off x="906517" y="197068"/>
          <a:ext cx="10671455" cy="473251"/>
        </p:xfrm>
        <a:graphic>
          <a:graphicData uri="http://schemas.openxmlformats.org/drawingml/2006/table">
            <a:tbl>
              <a:tblPr firstRow="1" bandRow="1">
                <a:tableStyleId>{5A111915-BE36-4E01-A7E5-04B1672EAD32}</a:tableStyleId>
              </a:tblPr>
              <a:tblGrid>
                <a:gridCol w="10671455">
                  <a:extLst>
                    <a:ext uri="{9D8B030D-6E8A-4147-A177-3AD203B41FA5}">
                      <a16:colId xmlns:a16="http://schemas.microsoft.com/office/drawing/2014/main" val="2520524009"/>
                    </a:ext>
                  </a:extLst>
                </a:gridCol>
              </a:tblGrid>
              <a:tr h="473251">
                <a:tc>
                  <a:txBody>
                    <a:bodyPr/>
                    <a:lstStyle/>
                    <a:p>
                      <a:r>
                        <a:rPr lang="en-US" sz="1400" dirty="0">
                          <a:solidFill>
                            <a:schemeClr val="tx1"/>
                          </a:solidFill>
                        </a:rPr>
                        <a:t>                                                                                    </a:t>
                      </a:r>
                      <a:r>
                        <a:rPr lang="en-US" sz="1600" dirty="0">
                          <a:solidFill>
                            <a:schemeClr val="tx1"/>
                          </a:solidFill>
                        </a:rPr>
                        <a:t>PRODUCT BACKLOG</a:t>
                      </a:r>
                    </a:p>
                  </a:txBody>
                  <a:tcPr/>
                </a:tc>
                <a:extLst>
                  <a:ext uri="{0D108BD9-81ED-4DB2-BD59-A6C34878D82A}">
                    <a16:rowId xmlns:a16="http://schemas.microsoft.com/office/drawing/2014/main" val="4153427969"/>
                  </a:ext>
                </a:extLst>
              </a:tr>
            </a:tbl>
          </a:graphicData>
        </a:graphic>
      </p:graphicFrame>
    </p:spTree>
    <p:extLst>
      <p:ext uri="{BB962C8B-B14F-4D97-AF65-F5344CB8AC3E}">
        <p14:creationId xmlns:p14="http://schemas.microsoft.com/office/powerpoint/2010/main" val="3287394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917925-ADE7-AC7D-C9CE-840EA129FC89}"/>
              </a:ext>
            </a:extLst>
          </p:cNvPr>
          <p:cNvSpPr txBox="1"/>
          <p:nvPr/>
        </p:nvSpPr>
        <p:spPr>
          <a:xfrm>
            <a:off x="1622610" y="1536174"/>
            <a:ext cx="9491620" cy="3785652"/>
          </a:xfrm>
          <a:prstGeom prst="rect">
            <a:avLst/>
          </a:prstGeom>
          <a:noFill/>
          <a:ln w="28575">
            <a:solidFill>
              <a:schemeClr val="bg1"/>
            </a:solidFill>
          </a:ln>
        </p:spPr>
        <p:txBody>
          <a:bodyPr wrap="square" lIns="91440" tIns="45720" rIns="91440" bIns="45720" anchor="t">
            <a:spAutoFit/>
          </a:bodyPr>
          <a:lstStyle/>
          <a:p>
            <a:pPr algn="ctr"/>
            <a:endParaRPr lang="en-US" sz="4800" dirty="0">
              <a:solidFill>
                <a:schemeClr val="bg1"/>
              </a:solidFill>
              <a:latin typeface="+mj-lt"/>
            </a:endParaRPr>
          </a:p>
          <a:p>
            <a:pPr algn="ctr"/>
            <a:r>
              <a:rPr lang="en-US" sz="4800" dirty="0">
                <a:solidFill>
                  <a:schemeClr val="bg1"/>
                </a:solidFill>
                <a:latin typeface="+mj-lt"/>
              </a:rPr>
              <a:t>SPRINT BACKLOG</a:t>
            </a:r>
          </a:p>
          <a:p>
            <a:pPr algn="ctr"/>
            <a:r>
              <a:rPr lang="en-US" sz="4800" dirty="0">
                <a:solidFill>
                  <a:schemeClr val="bg1"/>
                </a:solidFill>
                <a:latin typeface="+mj-lt"/>
              </a:rPr>
              <a:t>&amp;</a:t>
            </a:r>
          </a:p>
          <a:p>
            <a:pPr algn="ctr"/>
            <a:r>
              <a:rPr lang="en-US" sz="4800" dirty="0">
                <a:solidFill>
                  <a:schemeClr val="bg1"/>
                </a:solidFill>
                <a:latin typeface="+mj-lt"/>
              </a:rPr>
              <a:t>USER STORIES</a:t>
            </a:r>
          </a:p>
          <a:p>
            <a:pPr algn="ctr"/>
            <a:endParaRPr lang="en-US" sz="4800" dirty="0">
              <a:solidFill>
                <a:schemeClr val="bg1"/>
              </a:solidFill>
              <a:latin typeface="+mj-lt"/>
            </a:endParaRPr>
          </a:p>
        </p:txBody>
      </p:sp>
    </p:spTree>
    <p:extLst>
      <p:ext uri="{BB962C8B-B14F-4D97-AF65-F5344CB8AC3E}">
        <p14:creationId xmlns:p14="http://schemas.microsoft.com/office/powerpoint/2010/main" val="2177637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6813BCD-0695-3858-51C2-403F83E99CC3}"/>
              </a:ext>
            </a:extLst>
          </p:cNvPr>
          <p:cNvGraphicFramePr>
            <a:graphicFrameLocks noGrp="1"/>
          </p:cNvGraphicFramePr>
          <p:nvPr>
            <p:extLst>
              <p:ext uri="{D42A27DB-BD31-4B8C-83A1-F6EECF244321}">
                <p14:modId xmlns:p14="http://schemas.microsoft.com/office/powerpoint/2010/main" val="2873601385"/>
              </p:ext>
            </p:extLst>
          </p:nvPr>
        </p:nvGraphicFramePr>
        <p:xfrm>
          <a:off x="536222" y="1307629"/>
          <a:ext cx="10737570" cy="5013606"/>
        </p:xfrm>
        <a:graphic>
          <a:graphicData uri="http://schemas.openxmlformats.org/drawingml/2006/table">
            <a:tbl>
              <a:tblPr firstRow="1" firstCol="1" bandRow="1">
                <a:tableStyleId>{5C22544A-7EE6-4342-B048-85BDC9FD1C3A}</a:tableStyleId>
              </a:tblPr>
              <a:tblGrid>
                <a:gridCol w="1231186">
                  <a:extLst>
                    <a:ext uri="{9D8B030D-6E8A-4147-A177-3AD203B41FA5}">
                      <a16:colId xmlns:a16="http://schemas.microsoft.com/office/drawing/2014/main" val="881659262"/>
                    </a:ext>
                  </a:extLst>
                </a:gridCol>
                <a:gridCol w="4238515">
                  <a:extLst>
                    <a:ext uri="{9D8B030D-6E8A-4147-A177-3AD203B41FA5}">
                      <a16:colId xmlns:a16="http://schemas.microsoft.com/office/drawing/2014/main" val="2890808520"/>
                    </a:ext>
                  </a:extLst>
                </a:gridCol>
                <a:gridCol w="5267869">
                  <a:extLst>
                    <a:ext uri="{9D8B030D-6E8A-4147-A177-3AD203B41FA5}">
                      <a16:colId xmlns:a16="http://schemas.microsoft.com/office/drawing/2014/main" val="3278681143"/>
                    </a:ext>
                  </a:extLst>
                </a:gridCol>
              </a:tblGrid>
              <a:tr h="381000">
                <a:tc>
                  <a:txBody>
                    <a:bodyPr/>
                    <a:lstStyle/>
                    <a:p>
                      <a:pPr>
                        <a:spcAft>
                          <a:spcPts val="0"/>
                        </a:spcAft>
                      </a:pPr>
                      <a:r>
                        <a:rPr lang="en-US">
                          <a:effectLst/>
                        </a:rPr>
                        <a:t>Id </a:t>
                      </a:r>
                    </a:p>
                  </a:txBody>
                  <a:tcPr marL="68580" marR="68580" marT="0" marB="0"/>
                </a:tc>
                <a:tc>
                  <a:txBody>
                    <a:bodyPr/>
                    <a:lstStyle/>
                    <a:p>
                      <a:pPr>
                        <a:spcAft>
                          <a:spcPts val="0"/>
                        </a:spcAft>
                      </a:pPr>
                      <a:r>
                        <a:rPr lang="en-US" dirty="0">
                          <a:effectLst/>
                        </a:rPr>
                        <a:t>Test Cases</a:t>
                      </a:r>
                    </a:p>
                  </a:txBody>
                  <a:tcPr marL="68580" marR="68580" marT="0" marB="0"/>
                </a:tc>
                <a:tc>
                  <a:txBody>
                    <a:bodyPr/>
                    <a:lstStyle/>
                    <a:p>
                      <a:pPr>
                        <a:spcAft>
                          <a:spcPts val="0"/>
                        </a:spcAft>
                      </a:pPr>
                      <a:r>
                        <a:rPr lang="en-US" sz="1600" dirty="0">
                          <a:effectLst/>
                        </a:rPr>
                        <a:t>User Stories</a:t>
                      </a:r>
                    </a:p>
                  </a:txBody>
                  <a:tcPr marL="68580" marR="68580" marT="0" marB="0"/>
                </a:tc>
                <a:extLst>
                  <a:ext uri="{0D108BD9-81ED-4DB2-BD59-A6C34878D82A}">
                    <a16:rowId xmlns:a16="http://schemas.microsoft.com/office/drawing/2014/main" val="3660863111"/>
                  </a:ext>
                </a:extLst>
              </a:tr>
              <a:tr h="1382888">
                <a:tc>
                  <a:txBody>
                    <a:bodyPr/>
                    <a:lstStyle/>
                    <a:p>
                      <a:pPr>
                        <a:spcAft>
                          <a:spcPts val="0"/>
                        </a:spcAft>
                      </a:pPr>
                      <a:r>
                        <a:rPr lang="en-US">
                          <a:effectLst/>
                        </a:rPr>
                        <a:t>SAT-1</a:t>
                      </a:r>
                    </a:p>
                  </a:txBody>
                  <a:tcPr marL="68580" marR="68580" marT="0" marB="0"/>
                </a:tc>
                <a:tc>
                  <a:txBody>
                    <a:bodyPr/>
                    <a:lstStyle/>
                    <a:p>
                      <a:pPr marL="0" marR="0" fontAlgn="base">
                        <a:spcBef>
                          <a:spcPts val="0"/>
                        </a:spcBef>
                        <a:spcAft>
                          <a:spcPts val="0"/>
                        </a:spcAft>
                      </a:pPr>
                      <a:r>
                        <a:rPr lang="en-US" sz="1100">
                          <a:effectLst/>
                        </a:rPr>
                        <a:t>A</a:t>
                      </a:r>
                      <a:r>
                        <a:rPr lang="en-US" sz="1600">
                          <a:effectLst/>
                        </a:rPr>
                        <a:t>s a new user​</a:t>
                      </a:r>
                    </a:p>
                    <a:p>
                      <a:pPr marL="0" marR="0" fontAlgn="base">
                        <a:spcBef>
                          <a:spcPts val="0"/>
                        </a:spcBef>
                        <a:spcAft>
                          <a:spcPts val="0"/>
                        </a:spcAft>
                      </a:pPr>
                      <a:r>
                        <a:rPr lang="en-US" sz="1600">
                          <a:effectLst/>
                        </a:rPr>
                        <a:t>I want to register using email​</a:t>
                      </a:r>
                    </a:p>
                    <a:p>
                      <a:pPr marL="0" marR="0" fontAlgn="base">
                        <a:spcBef>
                          <a:spcPts val="0"/>
                        </a:spcBef>
                        <a:spcAft>
                          <a:spcPts val="0"/>
                        </a:spcAft>
                      </a:pPr>
                      <a:r>
                        <a:rPr lang="en-US" sz="1600">
                          <a:effectLst/>
                        </a:rPr>
                        <a:t>So that I can login to the application</a:t>
                      </a:r>
                    </a:p>
                    <a:p>
                      <a:pPr marL="0" marR="0" fontAlgn="base">
                        <a:spcBef>
                          <a:spcPts val="0"/>
                        </a:spcBef>
                        <a:spcAft>
                          <a:spcPts val="0"/>
                        </a:spcAft>
                      </a:pPr>
                      <a:endParaRPr lang="en-US" sz="160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register​</a:t>
                      </a:r>
                    </a:p>
                    <a:p>
                      <a:pPr marL="0" marR="0" fontAlgn="base">
                        <a:spcBef>
                          <a:spcPts val="0"/>
                        </a:spcBef>
                        <a:spcAft>
                          <a:spcPts val="0"/>
                        </a:spcAft>
                      </a:pPr>
                      <a:r>
                        <a:rPr lang="en-US" sz="1600" dirty="0">
                          <a:effectLst/>
                        </a:rPr>
                        <a:t>Given he registers​</a:t>
                      </a:r>
                    </a:p>
                    <a:p>
                      <a:pPr marL="0" marR="0" fontAlgn="base">
                        <a:spcBef>
                          <a:spcPts val="0"/>
                        </a:spcBef>
                        <a:spcAft>
                          <a:spcPts val="0"/>
                        </a:spcAft>
                      </a:pPr>
                      <a:r>
                        <a:rPr lang="en-US" sz="1600" dirty="0">
                          <a:effectLst/>
                        </a:rPr>
                        <a:t>Then his information gets stored​</a:t>
                      </a:r>
                    </a:p>
                    <a:p>
                      <a:pPr marL="0" marR="0" fontAlgn="base">
                        <a:spcBef>
                          <a:spcPts val="0"/>
                        </a:spcBef>
                        <a:spcAft>
                          <a:spcPts val="0"/>
                        </a:spcAft>
                      </a:pPr>
                      <a:r>
                        <a:rPr lang="en-US" sz="1600" dirty="0">
                          <a:effectLst/>
                        </a:rPr>
                        <a:t>And he can login using email and password</a:t>
                      </a:r>
                    </a:p>
                    <a:p>
                      <a:pPr marL="0" marR="0" fontAlgn="base">
                        <a:spcBef>
                          <a:spcPts val="0"/>
                        </a:spcBef>
                        <a:spcAft>
                          <a:spcPts val="0"/>
                        </a:spcAft>
                      </a:pPr>
                      <a:endParaRPr lang="en-US" dirty="0">
                        <a:effectLst/>
                      </a:endParaRPr>
                    </a:p>
                  </a:txBody>
                  <a:tcPr marL="68580" marR="68580" marT="0" marB="0"/>
                </a:tc>
                <a:extLst>
                  <a:ext uri="{0D108BD9-81ED-4DB2-BD59-A6C34878D82A}">
                    <a16:rowId xmlns:a16="http://schemas.microsoft.com/office/drawing/2014/main" val="457358120"/>
                  </a:ext>
                </a:extLst>
              </a:tr>
              <a:tr h="1307395">
                <a:tc>
                  <a:txBody>
                    <a:bodyPr/>
                    <a:lstStyle/>
                    <a:p>
                      <a:pPr>
                        <a:spcAft>
                          <a:spcPts val="0"/>
                        </a:spcAft>
                      </a:pPr>
                      <a:r>
                        <a:rPr lang="en-US">
                          <a:effectLst/>
                        </a:rPr>
                        <a:t>SAT-11</a:t>
                      </a:r>
                    </a:p>
                  </a:txBody>
                  <a:tcPr marL="68580" marR="68580" marT="0" marB="0"/>
                </a:tc>
                <a:tc>
                  <a:txBody>
                    <a:bodyPr/>
                    <a:lstStyle/>
                    <a:p>
                      <a:pPr marL="0" marR="0" fontAlgn="base">
                        <a:spcBef>
                          <a:spcPts val="0"/>
                        </a:spcBef>
                        <a:spcAft>
                          <a:spcPts val="0"/>
                        </a:spcAft>
                      </a:pPr>
                      <a:r>
                        <a:rPr lang="en-US" sz="1600">
                          <a:effectLst/>
                        </a:rPr>
                        <a:t>As a new user​</a:t>
                      </a:r>
                    </a:p>
                    <a:p>
                      <a:pPr marL="0" marR="0" fontAlgn="base">
                        <a:spcBef>
                          <a:spcPts val="0"/>
                        </a:spcBef>
                        <a:spcAft>
                          <a:spcPts val="0"/>
                        </a:spcAft>
                      </a:pPr>
                      <a:r>
                        <a:rPr lang="en-US" sz="1600">
                          <a:effectLst/>
                        </a:rPr>
                        <a:t>I want to login to the application, but I enter wrong credentials​</a:t>
                      </a:r>
                    </a:p>
                    <a:p>
                      <a:pPr marL="0" marR="0" fontAlgn="base">
                        <a:spcBef>
                          <a:spcPts val="0"/>
                        </a:spcBef>
                        <a:spcAft>
                          <a:spcPts val="0"/>
                        </a:spcAft>
                      </a:pPr>
                      <a:r>
                        <a:rPr lang="en-US" sz="1600">
                          <a:effectLst/>
                        </a:rPr>
                        <a:t>So that I get alerted using a popup message that my credentials are invalid</a:t>
                      </a:r>
                    </a:p>
                    <a:p>
                      <a:pPr marL="0" marR="0" fontAlgn="base">
                        <a:spcBef>
                          <a:spcPts val="0"/>
                        </a:spcBef>
                        <a:spcAft>
                          <a:spcPts val="0"/>
                        </a:spcAft>
                      </a:pPr>
                      <a:endParaRPr lang="en-US">
                        <a:effectLst/>
                      </a:endParaRPr>
                    </a:p>
                  </a:txBody>
                  <a:tcPr marL="68580" marR="68580" marT="0" marB="0"/>
                </a:tc>
                <a:tc>
                  <a:txBody>
                    <a:bodyPr/>
                    <a:lstStyle/>
                    <a:p>
                      <a:pPr marL="0" marR="0" fontAlgn="base">
                        <a:spcBef>
                          <a:spcPts val="0"/>
                        </a:spcBef>
                        <a:spcAft>
                          <a:spcPts val="0"/>
                        </a:spcAft>
                      </a:pPr>
                      <a:r>
                        <a:rPr lang="en-US" sz="1100" dirty="0">
                          <a:effectLst/>
                        </a:rPr>
                        <a:t>S</a:t>
                      </a:r>
                      <a:r>
                        <a:rPr lang="en-US" sz="1600" dirty="0">
                          <a:effectLst/>
                        </a:rPr>
                        <a:t>cenario when user wants to login​</a:t>
                      </a:r>
                    </a:p>
                    <a:p>
                      <a:pPr marL="0" marR="0" fontAlgn="base">
                        <a:spcBef>
                          <a:spcPts val="0"/>
                        </a:spcBef>
                        <a:spcAft>
                          <a:spcPts val="0"/>
                        </a:spcAft>
                      </a:pPr>
                      <a:r>
                        <a:rPr lang="en-US" sz="1600" dirty="0">
                          <a:effectLst/>
                        </a:rPr>
                        <a:t>Given he enters wrong credentials ​</a:t>
                      </a:r>
                    </a:p>
                    <a:p>
                      <a:pPr marL="0" marR="0" fontAlgn="base">
                        <a:spcBef>
                          <a:spcPts val="0"/>
                        </a:spcBef>
                        <a:spcAft>
                          <a:spcPts val="0"/>
                        </a:spcAft>
                      </a:pPr>
                      <a:r>
                        <a:rPr lang="en-US" sz="1600" dirty="0">
                          <a:effectLst/>
                        </a:rPr>
                        <a:t>Then he gets notified by an alert to enter valid credentials.​</a:t>
                      </a:r>
                    </a:p>
                    <a:p>
                      <a:pPr marL="0" marR="0" fontAlgn="base">
                        <a:spcBef>
                          <a:spcPts val="0"/>
                        </a:spcBef>
                        <a:spcAft>
                          <a:spcPts val="0"/>
                        </a:spcAft>
                      </a:pPr>
                      <a:r>
                        <a:rPr lang="en-US" sz="1600" dirty="0">
                          <a:effectLst/>
                        </a:rPr>
                        <a:t>And the system asks him to enter right information</a:t>
                      </a:r>
                    </a:p>
                    <a:p>
                      <a:pPr marL="0" marR="0" fontAlgn="base">
                        <a:spcBef>
                          <a:spcPts val="0"/>
                        </a:spcBef>
                        <a:spcAft>
                          <a:spcPts val="0"/>
                        </a:spcAft>
                      </a:pPr>
                      <a:endParaRPr lang="en-US" sz="1600" dirty="0">
                        <a:effectLst/>
                      </a:endParaRPr>
                    </a:p>
                  </a:txBody>
                  <a:tcPr marL="68580" marR="68580" marT="0" marB="0"/>
                </a:tc>
                <a:extLst>
                  <a:ext uri="{0D108BD9-81ED-4DB2-BD59-A6C34878D82A}">
                    <a16:rowId xmlns:a16="http://schemas.microsoft.com/office/drawing/2014/main" val="3220554392"/>
                  </a:ext>
                </a:extLst>
              </a:tr>
              <a:tr h="1756198">
                <a:tc>
                  <a:txBody>
                    <a:bodyPr/>
                    <a:lstStyle/>
                    <a:p>
                      <a:pPr>
                        <a:spcAft>
                          <a:spcPts val="0"/>
                        </a:spcAft>
                      </a:pPr>
                      <a:r>
                        <a:rPr lang="en-US">
                          <a:effectLst/>
                        </a:rPr>
                        <a:t>SAT-06</a:t>
                      </a:r>
                    </a:p>
                  </a:txBody>
                  <a:tcPr marL="68580" marR="68580" marT="0" marB="0"/>
                </a:tc>
                <a:tc>
                  <a:txBody>
                    <a:bodyPr/>
                    <a:lstStyle/>
                    <a:p>
                      <a:pPr marL="0" marR="0" fontAlgn="base">
                        <a:spcBef>
                          <a:spcPts val="0"/>
                        </a:spcBef>
                        <a:spcAft>
                          <a:spcPts val="0"/>
                        </a:spcAft>
                      </a:pPr>
                      <a:r>
                        <a:rPr lang="en-US" sz="1100">
                          <a:effectLst/>
                        </a:rPr>
                        <a:t>A</a:t>
                      </a:r>
                      <a:r>
                        <a:rPr lang="en-US" sz="1600">
                          <a:effectLst/>
                        </a:rPr>
                        <a:t>s a new user ​</a:t>
                      </a:r>
                    </a:p>
                    <a:p>
                      <a:pPr marL="0" marR="0" fontAlgn="base">
                        <a:spcBef>
                          <a:spcPts val="0"/>
                        </a:spcBef>
                        <a:spcAft>
                          <a:spcPts val="0"/>
                        </a:spcAft>
                      </a:pPr>
                      <a:r>
                        <a:rPr lang="en-US" sz="1600">
                          <a:effectLst/>
                        </a:rPr>
                        <a:t>I want to navigate using a search on the web page​</a:t>
                      </a:r>
                    </a:p>
                    <a:p>
                      <a:pPr marL="0" marR="0" fontAlgn="base">
                        <a:spcBef>
                          <a:spcPts val="0"/>
                        </a:spcBef>
                        <a:spcAft>
                          <a:spcPts val="0"/>
                        </a:spcAft>
                      </a:pPr>
                      <a:r>
                        <a:rPr lang="en-US" sz="1600">
                          <a:effectLst/>
                        </a:rPr>
                        <a:t>So that I can navigate quickly </a:t>
                      </a:r>
                    </a:p>
                    <a:p>
                      <a:pPr marL="0" marR="0" fontAlgn="base">
                        <a:spcBef>
                          <a:spcPts val="0"/>
                        </a:spcBef>
                        <a:spcAft>
                          <a:spcPts val="0"/>
                        </a:spcAft>
                      </a:pPr>
                      <a:endParaRPr lang="en-US" sz="1600">
                        <a:effectLst/>
                      </a:endParaRPr>
                    </a:p>
                  </a:txBody>
                  <a:tcPr marL="68580" marR="68580" marT="0" marB="0"/>
                </a:tc>
                <a:tc>
                  <a:txBody>
                    <a:bodyPr/>
                    <a:lstStyle/>
                    <a:p>
                      <a:pPr marL="0" marR="0" fontAlgn="base">
                        <a:spcBef>
                          <a:spcPts val="0"/>
                        </a:spcBef>
                        <a:spcAft>
                          <a:spcPts val="0"/>
                        </a:spcAft>
                      </a:pPr>
                      <a:r>
                        <a:rPr lang="en-US" sz="1100" dirty="0">
                          <a:effectLst/>
                        </a:rPr>
                        <a:t>S</a:t>
                      </a:r>
                      <a:r>
                        <a:rPr lang="en-US" sz="1600" dirty="0">
                          <a:effectLst/>
                        </a:rPr>
                        <a:t>cenario when user wants to navigate quickly​</a:t>
                      </a:r>
                    </a:p>
                    <a:p>
                      <a:pPr marL="0" marR="0" fontAlgn="base">
                        <a:spcBef>
                          <a:spcPts val="0"/>
                        </a:spcBef>
                        <a:spcAft>
                          <a:spcPts val="0"/>
                        </a:spcAft>
                      </a:pPr>
                      <a:r>
                        <a:rPr lang="en-US" sz="1600" dirty="0">
                          <a:effectLst/>
                        </a:rPr>
                        <a:t>Given he uses search-bar on top of the application​</a:t>
                      </a:r>
                    </a:p>
                    <a:p>
                      <a:pPr marL="0" marR="0" fontAlgn="base">
                        <a:spcBef>
                          <a:spcPts val="0"/>
                        </a:spcBef>
                        <a:spcAft>
                          <a:spcPts val="0"/>
                        </a:spcAft>
                      </a:pPr>
                      <a:r>
                        <a:rPr lang="en-US" sz="1600" dirty="0">
                          <a:effectLst/>
                        </a:rPr>
                        <a:t>Then he can navigate quickly  using search-bar</a:t>
                      </a:r>
                    </a:p>
                    <a:p>
                      <a:pPr marL="0" marR="0" fontAlgn="base">
                        <a:spcBef>
                          <a:spcPts val="0"/>
                        </a:spcBef>
                        <a:spcAft>
                          <a:spcPts val="0"/>
                        </a:spcAft>
                      </a:pPr>
                      <a:endParaRPr lang="en-US" sz="1600" dirty="0">
                        <a:effectLst/>
                      </a:endParaRPr>
                    </a:p>
                  </a:txBody>
                  <a:tcPr marL="68580" marR="68580" marT="0" marB="0"/>
                </a:tc>
                <a:extLst>
                  <a:ext uri="{0D108BD9-81ED-4DB2-BD59-A6C34878D82A}">
                    <a16:rowId xmlns:a16="http://schemas.microsoft.com/office/drawing/2014/main" val="230412342"/>
                  </a:ext>
                </a:extLst>
              </a:tr>
            </a:tbl>
          </a:graphicData>
        </a:graphic>
      </p:graphicFrame>
      <p:sp>
        <p:nvSpPr>
          <p:cNvPr id="5" name="TextBox 4">
            <a:extLst>
              <a:ext uri="{FF2B5EF4-FFF2-40B4-BE49-F238E27FC236}">
                <a16:creationId xmlns:a16="http://schemas.microsoft.com/office/drawing/2014/main" id="{0B2565FC-AFB3-BAA3-693E-867B25C1DAF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01E57C7-F03D-E1F2-ADEC-1B8CBE9B11E0}"/>
              </a:ext>
            </a:extLst>
          </p:cNvPr>
          <p:cNvSpPr txBox="1"/>
          <p:nvPr/>
        </p:nvSpPr>
        <p:spPr>
          <a:xfrm>
            <a:off x="403487" y="371623"/>
            <a:ext cx="43209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User Stories for the Sprint</a:t>
            </a:r>
          </a:p>
        </p:txBody>
      </p:sp>
    </p:spTree>
    <p:extLst>
      <p:ext uri="{BB962C8B-B14F-4D97-AF65-F5344CB8AC3E}">
        <p14:creationId xmlns:p14="http://schemas.microsoft.com/office/powerpoint/2010/main" val="132562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917925-ADE7-AC7D-C9CE-840EA129FC89}"/>
              </a:ext>
            </a:extLst>
          </p:cNvPr>
          <p:cNvSpPr txBox="1"/>
          <p:nvPr/>
        </p:nvSpPr>
        <p:spPr>
          <a:xfrm>
            <a:off x="1350190" y="1889090"/>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TEST CASES</a:t>
            </a:r>
          </a:p>
          <a:p>
            <a:pPr algn="ctr"/>
            <a:endParaRPr lang="en-US" sz="4800">
              <a:solidFill>
                <a:schemeClr val="bg1"/>
              </a:solidFill>
              <a:latin typeface="+mj-lt"/>
            </a:endParaRPr>
          </a:p>
        </p:txBody>
      </p:sp>
    </p:spTree>
    <p:extLst>
      <p:ext uri="{BB962C8B-B14F-4D97-AF65-F5344CB8AC3E}">
        <p14:creationId xmlns:p14="http://schemas.microsoft.com/office/powerpoint/2010/main" val="4036744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369B61-3094-F624-3D64-C45F5BC036A1}"/>
              </a:ext>
            </a:extLst>
          </p:cNvPr>
          <p:cNvSpPr txBox="1"/>
          <p:nvPr/>
        </p:nvSpPr>
        <p:spPr>
          <a:xfrm>
            <a:off x="546339" y="158320"/>
            <a:ext cx="2635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Test case for sign-up</a:t>
            </a:r>
          </a:p>
        </p:txBody>
      </p:sp>
      <p:graphicFrame>
        <p:nvGraphicFramePr>
          <p:cNvPr id="16" name="Table 15">
            <a:extLst>
              <a:ext uri="{FF2B5EF4-FFF2-40B4-BE49-F238E27FC236}">
                <a16:creationId xmlns:a16="http://schemas.microsoft.com/office/drawing/2014/main" id="{21D02E2F-ABEC-9370-2EE2-C1B1A6904D9F}"/>
              </a:ext>
            </a:extLst>
          </p:cNvPr>
          <p:cNvGraphicFramePr>
            <a:graphicFrameLocks noGrp="1"/>
          </p:cNvGraphicFramePr>
          <p:nvPr>
            <p:extLst>
              <p:ext uri="{D42A27DB-BD31-4B8C-83A1-F6EECF244321}">
                <p14:modId xmlns:p14="http://schemas.microsoft.com/office/powerpoint/2010/main" val="1273194087"/>
              </p:ext>
            </p:extLst>
          </p:nvPr>
        </p:nvGraphicFramePr>
        <p:xfrm>
          <a:off x="155275" y="940278"/>
          <a:ext cx="11447253" cy="5546787"/>
        </p:xfrm>
        <a:graphic>
          <a:graphicData uri="http://schemas.openxmlformats.org/drawingml/2006/table">
            <a:tbl>
              <a:tblPr firstRow="1" firstCol="1" bandRow="1">
                <a:tableStyleId>{5C22544A-7EE6-4342-B048-85BDC9FD1C3A}</a:tableStyleId>
              </a:tblPr>
              <a:tblGrid>
                <a:gridCol w="882955">
                  <a:extLst>
                    <a:ext uri="{9D8B030D-6E8A-4147-A177-3AD203B41FA5}">
                      <a16:colId xmlns:a16="http://schemas.microsoft.com/office/drawing/2014/main" val="454719466"/>
                    </a:ext>
                  </a:extLst>
                </a:gridCol>
                <a:gridCol w="981060">
                  <a:extLst>
                    <a:ext uri="{9D8B030D-6E8A-4147-A177-3AD203B41FA5}">
                      <a16:colId xmlns:a16="http://schemas.microsoft.com/office/drawing/2014/main" val="3714565685"/>
                    </a:ext>
                  </a:extLst>
                </a:gridCol>
                <a:gridCol w="2719271">
                  <a:extLst>
                    <a:ext uri="{9D8B030D-6E8A-4147-A177-3AD203B41FA5}">
                      <a16:colId xmlns:a16="http://schemas.microsoft.com/office/drawing/2014/main" val="3280046627"/>
                    </a:ext>
                  </a:extLst>
                </a:gridCol>
                <a:gridCol w="2514980">
                  <a:extLst>
                    <a:ext uri="{9D8B030D-6E8A-4147-A177-3AD203B41FA5}">
                      <a16:colId xmlns:a16="http://schemas.microsoft.com/office/drawing/2014/main" val="1015992158"/>
                    </a:ext>
                  </a:extLst>
                </a:gridCol>
                <a:gridCol w="3108233">
                  <a:extLst>
                    <a:ext uri="{9D8B030D-6E8A-4147-A177-3AD203B41FA5}">
                      <a16:colId xmlns:a16="http://schemas.microsoft.com/office/drawing/2014/main" val="1254086225"/>
                    </a:ext>
                  </a:extLst>
                </a:gridCol>
                <a:gridCol w="1240754">
                  <a:extLst>
                    <a:ext uri="{9D8B030D-6E8A-4147-A177-3AD203B41FA5}">
                      <a16:colId xmlns:a16="http://schemas.microsoft.com/office/drawing/2014/main" val="836562445"/>
                    </a:ext>
                  </a:extLst>
                </a:gridCol>
              </a:tblGrid>
              <a:tr h="272091">
                <a:tc>
                  <a:txBody>
                    <a:bodyPr/>
                    <a:lstStyle/>
                    <a:p>
                      <a:pPr marL="0" marR="0" algn="ctr">
                        <a:lnSpc>
                          <a:spcPct val="107000"/>
                        </a:lnSpc>
                        <a:spcBef>
                          <a:spcPts val="0"/>
                        </a:spcBef>
                        <a:spcAft>
                          <a:spcPts val="0"/>
                        </a:spcAft>
                      </a:pPr>
                      <a:r>
                        <a:rPr lang="en-US" sz="1100">
                          <a:effectLst/>
                        </a:rPr>
                        <a:t>Test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Test Unit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Test 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Test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Expected output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Test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0137147"/>
                  </a:ext>
                </a:extLst>
              </a:tr>
              <a:tr h="507235">
                <a:tc>
                  <a:txBody>
                    <a:bodyPr/>
                    <a:lstStyle/>
                    <a:p>
                      <a:pPr marL="0" marR="0">
                        <a:lnSpc>
                          <a:spcPct val="107000"/>
                        </a:lnSpc>
                        <a:spcBef>
                          <a:spcPts val="0"/>
                        </a:spcBef>
                        <a:spcAft>
                          <a:spcPts val="0"/>
                        </a:spcAft>
                      </a:pPr>
                      <a:r>
                        <a:rPr lang="en-US" sz="1100">
                          <a:effectLst/>
                        </a:rPr>
                        <a:t>SAT-1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Register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registers with email and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Email:test1@gmail.com</a:t>
                      </a:r>
                      <a:endParaRPr lang="en-US" sz="1100">
                        <a:effectLst/>
                      </a:endParaRPr>
                    </a:p>
                    <a:p>
                      <a:pPr marL="0" marR="0">
                        <a:lnSpc>
                          <a:spcPct val="107000"/>
                        </a:lnSpc>
                        <a:spcBef>
                          <a:spcPts val="0"/>
                        </a:spcBef>
                        <a:spcAft>
                          <a:spcPts val="0"/>
                        </a:spcAft>
                      </a:pPr>
                      <a:r>
                        <a:rPr lang="en-US" sz="1000">
                          <a:effectLst/>
                        </a:rPr>
                        <a:t>Password:Test1@123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Successfully registered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0584858"/>
                  </a:ext>
                </a:extLst>
              </a:tr>
              <a:tr h="507235">
                <a:tc>
                  <a:txBody>
                    <a:bodyPr/>
                    <a:lstStyle/>
                    <a:p>
                      <a:pPr marL="0" marR="0">
                        <a:lnSpc>
                          <a:spcPct val="107000"/>
                        </a:lnSpc>
                        <a:spcBef>
                          <a:spcPts val="0"/>
                        </a:spcBef>
                        <a:spcAft>
                          <a:spcPts val="0"/>
                        </a:spcAft>
                      </a:pPr>
                      <a:r>
                        <a:rPr lang="en-US" sz="1100">
                          <a:effectLst/>
                        </a:rPr>
                        <a:t>SAT-1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registers with email and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Email:test1@gmail.com</a:t>
                      </a:r>
                      <a:endParaRPr lang="en-US" sz="1100">
                        <a:effectLst/>
                      </a:endParaRPr>
                    </a:p>
                    <a:p>
                      <a:pPr marL="0" marR="0">
                        <a:lnSpc>
                          <a:spcPct val="107000"/>
                        </a:lnSpc>
                        <a:spcBef>
                          <a:spcPts val="0"/>
                        </a:spcBef>
                        <a:spcAft>
                          <a:spcPts val="0"/>
                        </a:spcAft>
                      </a:pPr>
                      <a:r>
                        <a:rPr lang="en-US" sz="1000">
                          <a:effectLst/>
                        </a:rPr>
                        <a:t>Password:Test1@123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already exist with same username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0361139"/>
                  </a:ext>
                </a:extLst>
              </a:tr>
              <a:tr h="507235">
                <a:tc>
                  <a:txBody>
                    <a:bodyPr/>
                    <a:lstStyle/>
                    <a:p>
                      <a:pPr marL="0" marR="0">
                        <a:lnSpc>
                          <a:spcPct val="107000"/>
                        </a:lnSpc>
                        <a:spcBef>
                          <a:spcPts val="0"/>
                        </a:spcBef>
                        <a:spcAft>
                          <a:spcPts val="0"/>
                        </a:spcAft>
                      </a:pPr>
                      <a:r>
                        <a:rPr lang="en-US" sz="1100">
                          <a:effectLst/>
                        </a:rPr>
                        <a:t>SAT-3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registers with email and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Email: test</a:t>
                      </a:r>
                      <a:endParaRPr lang="en-US" sz="1100">
                        <a:effectLst/>
                      </a:endParaRPr>
                    </a:p>
                    <a:p>
                      <a:pPr marL="0" marR="0">
                        <a:lnSpc>
                          <a:spcPct val="107000"/>
                        </a:lnSpc>
                        <a:spcBef>
                          <a:spcPts val="0"/>
                        </a:spcBef>
                        <a:spcAft>
                          <a:spcPts val="0"/>
                        </a:spcAft>
                      </a:pPr>
                      <a:r>
                        <a:rPr lang="en-US" sz="1000">
                          <a:effectLst/>
                        </a:rPr>
                        <a:t>Password:Test@123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Email Invalid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8353704"/>
                  </a:ext>
                </a:extLst>
              </a:tr>
              <a:tr h="507235">
                <a:tc>
                  <a:txBody>
                    <a:bodyPr/>
                    <a:lstStyle/>
                    <a:p>
                      <a:pPr marL="0" marR="0">
                        <a:lnSpc>
                          <a:spcPct val="107000"/>
                        </a:lnSpc>
                        <a:spcBef>
                          <a:spcPts val="0"/>
                        </a:spcBef>
                        <a:spcAft>
                          <a:spcPts val="0"/>
                        </a:spcAft>
                      </a:pPr>
                      <a:r>
                        <a:rPr lang="en-US" sz="1100">
                          <a:effectLst/>
                        </a:rPr>
                        <a:t>SAT-1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registers with email and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Email:Test2@gmail.com</a:t>
                      </a:r>
                      <a:endParaRPr lang="en-US" sz="1100">
                        <a:effectLst/>
                      </a:endParaRPr>
                    </a:p>
                    <a:p>
                      <a:pPr marL="0" marR="0">
                        <a:lnSpc>
                          <a:spcPct val="107000"/>
                        </a:lnSpc>
                        <a:spcBef>
                          <a:spcPts val="0"/>
                        </a:spcBef>
                        <a:spcAft>
                          <a:spcPts val="0"/>
                        </a:spcAft>
                      </a:pPr>
                      <a:r>
                        <a:rPr lang="en-US" sz="1000">
                          <a:effectLst/>
                        </a:rPr>
                        <a:t>Password:test12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Password should contain minimum of 8 characters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0967852"/>
                  </a:ext>
                </a:extLst>
              </a:tr>
              <a:tr h="507235">
                <a:tc>
                  <a:txBody>
                    <a:bodyPr/>
                    <a:lstStyle/>
                    <a:p>
                      <a:pPr marL="0" marR="0">
                        <a:lnSpc>
                          <a:spcPct val="107000"/>
                        </a:lnSpc>
                        <a:spcBef>
                          <a:spcPts val="0"/>
                        </a:spcBef>
                        <a:spcAft>
                          <a:spcPts val="0"/>
                        </a:spcAft>
                      </a:pPr>
                      <a:r>
                        <a:rPr lang="en-US" sz="1100">
                          <a:effectLst/>
                        </a:rPr>
                        <a:t>SAT-1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registers with email and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Email:test2@gmail.com</a:t>
                      </a:r>
                      <a:endParaRPr lang="en-US" sz="1100">
                        <a:effectLst/>
                      </a:endParaRPr>
                    </a:p>
                    <a:p>
                      <a:pPr marL="0" marR="0">
                        <a:lnSpc>
                          <a:spcPct val="107000"/>
                        </a:lnSpc>
                        <a:spcBef>
                          <a:spcPts val="0"/>
                        </a:spcBef>
                        <a:spcAft>
                          <a:spcPts val="0"/>
                        </a:spcAft>
                      </a:pPr>
                      <a:r>
                        <a:rPr lang="en-US" sz="1000">
                          <a:effectLst/>
                        </a:rPr>
                        <a:t>Password:test1234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Password should contain lower and uppercase letters and special character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4303725"/>
                  </a:ext>
                </a:extLst>
              </a:tr>
              <a:tr h="507235">
                <a:tc>
                  <a:txBody>
                    <a:bodyPr/>
                    <a:lstStyle/>
                    <a:p>
                      <a:pPr marL="0" marR="0">
                        <a:lnSpc>
                          <a:spcPct val="107000"/>
                        </a:lnSpc>
                        <a:spcBef>
                          <a:spcPts val="0"/>
                        </a:spcBef>
                        <a:spcAft>
                          <a:spcPts val="0"/>
                        </a:spcAft>
                      </a:pPr>
                      <a:r>
                        <a:rPr lang="en-US" sz="1100">
                          <a:effectLst/>
                        </a:rPr>
                        <a:t>SAT-2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Logins with email and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Email:test1@gmail.com</a:t>
                      </a:r>
                      <a:endParaRPr lang="en-US" sz="1100" dirty="0">
                        <a:effectLst/>
                      </a:endParaRPr>
                    </a:p>
                    <a:p>
                      <a:pPr marL="0" marR="0">
                        <a:lnSpc>
                          <a:spcPct val="107000"/>
                        </a:lnSpc>
                        <a:spcBef>
                          <a:spcPts val="0"/>
                        </a:spcBef>
                        <a:spcAft>
                          <a:spcPts val="0"/>
                        </a:spcAft>
                      </a:pPr>
                      <a:r>
                        <a:rPr lang="en-US" sz="1000" dirty="0">
                          <a:effectLst/>
                        </a:rPr>
                        <a:t>Password:test1@123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Logged in successfully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3055487"/>
                  </a:ext>
                </a:extLst>
              </a:tr>
              <a:tr h="507235">
                <a:tc>
                  <a:txBody>
                    <a:bodyPr/>
                    <a:lstStyle/>
                    <a:p>
                      <a:pPr marL="0" marR="0">
                        <a:lnSpc>
                          <a:spcPct val="107000"/>
                        </a:lnSpc>
                        <a:spcBef>
                          <a:spcPts val="0"/>
                        </a:spcBef>
                        <a:spcAft>
                          <a:spcPts val="0"/>
                        </a:spcAft>
                      </a:pPr>
                      <a:r>
                        <a:rPr lang="en-US" sz="1100">
                          <a:effectLst/>
                        </a:rPr>
                        <a:t>SAT-2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logins with email and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Email:test2@gmail.com</a:t>
                      </a:r>
                      <a:endParaRPr lang="en-US" sz="1100">
                        <a:effectLst/>
                      </a:endParaRPr>
                    </a:p>
                    <a:p>
                      <a:pPr marL="0" marR="0">
                        <a:lnSpc>
                          <a:spcPct val="107000"/>
                        </a:lnSpc>
                        <a:spcBef>
                          <a:spcPts val="0"/>
                        </a:spcBef>
                        <a:spcAft>
                          <a:spcPts val="0"/>
                        </a:spcAft>
                      </a:pPr>
                      <a:r>
                        <a:rPr lang="en-US" sz="1000">
                          <a:effectLst/>
                        </a:rPr>
                        <a:t>Password:test1@123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Invalid email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7612338"/>
                  </a:ext>
                </a:extLst>
              </a:tr>
              <a:tr h="507235">
                <a:tc>
                  <a:txBody>
                    <a:bodyPr/>
                    <a:lstStyle/>
                    <a:p>
                      <a:pPr marL="0" marR="0">
                        <a:lnSpc>
                          <a:spcPct val="107000"/>
                        </a:lnSpc>
                        <a:spcBef>
                          <a:spcPts val="0"/>
                        </a:spcBef>
                        <a:spcAft>
                          <a:spcPts val="0"/>
                        </a:spcAft>
                      </a:pPr>
                      <a:r>
                        <a:rPr lang="en-US" sz="1100">
                          <a:effectLst/>
                        </a:rPr>
                        <a:t>SAT-2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logins with email and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Email:test1@gmail.com </a:t>
                      </a:r>
                      <a:endParaRPr lang="en-US" sz="1100">
                        <a:effectLst/>
                      </a:endParaRPr>
                    </a:p>
                    <a:p>
                      <a:pPr marL="0" marR="0">
                        <a:lnSpc>
                          <a:spcPct val="107000"/>
                        </a:lnSpc>
                        <a:spcBef>
                          <a:spcPts val="0"/>
                        </a:spcBef>
                        <a:spcAft>
                          <a:spcPts val="0"/>
                        </a:spcAft>
                      </a:pPr>
                      <a:r>
                        <a:rPr lang="en-US" sz="1000">
                          <a:effectLst/>
                        </a:rPr>
                        <a:t>Password : test2@123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Invalid password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3113700"/>
                  </a:ext>
                </a:extLst>
              </a:tr>
              <a:tr h="507235">
                <a:tc>
                  <a:txBody>
                    <a:bodyPr/>
                    <a:lstStyle/>
                    <a:p>
                      <a:pPr marL="0" marR="0">
                        <a:lnSpc>
                          <a:spcPct val="107000"/>
                        </a:lnSpc>
                        <a:spcBef>
                          <a:spcPts val="0"/>
                        </a:spcBef>
                        <a:spcAft>
                          <a:spcPts val="0"/>
                        </a:spcAft>
                      </a:pPr>
                      <a:r>
                        <a:rPr lang="en-US" sz="1100">
                          <a:effectLst/>
                        </a:rPr>
                        <a:t>SAT-5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Home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navigates through the catalogue of features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7679828"/>
                  </a:ext>
                </a:extLst>
              </a:tr>
              <a:tr h="709581">
                <a:tc>
                  <a:txBody>
                    <a:bodyPr/>
                    <a:lstStyle/>
                    <a:p>
                      <a:pPr marL="0" marR="0">
                        <a:lnSpc>
                          <a:spcPct val="107000"/>
                        </a:lnSpc>
                        <a:spcBef>
                          <a:spcPts val="0"/>
                        </a:spcBef>
                        <a:spcAft>
                          <a:spcPts val="0"/>
                        </a:spcAft>
                      </a:pPr>
                      <a:r>
                        <a:rPr lang="en-US" sz="1100">
                          <a:effectLst/>
                        </a:rPr>
                        <a:t>SAT-5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Home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User clicks on service catalogue and finds about features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User finds about what these features are capable of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7027552"/>
                  </a:ext>
                </a:extLst>
              </a:tr>
            </a:tbl>
          </a:graphicData>
        </a:graphic>
      </p:graphicFrame>
    </p:spTree>
    <p:extLst>
      <p:ext uri="{BB962C8B-B14F-4D97-AF65-F5344CB8AC3E}">
        <p14:creationId xmlns:p14="http://schemas.microsoft.com/office/powerpoint/2010/main" val="148709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D01BF-AF12-301C-3024-C47F8290C116}"/>
              </a:ext>
            </a:extLst>
          </p:cNvPr>
          <p:cNvSpPr txBox="1"/>
          <p:nvPr/>
        </p:nvSpPr>
        <p:spPr>
          <a:xfrm>
            <a:off x="1350190" y="1889090"/>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STORIES COMPLETED</a:t>
            </a:r>
          </a:p>
          <a:p>
            <a:pPr algn="ctr"/>
            <a:endParaRPr lang="en-US" sz="4800">
              <a:solidFill>
                <a:schemeClr val="bg1"/>
              </a:solidFill>
              <a:latin typeface="+mj-lt"/>
            </a:endParaRPr>
          </a:p>
        </p:txBody>
      </p:sp>
    </p:spTree>
    <p:extLst>
      <p:ext uri="{BB962C8B-B14F-4D97-AF65-F5344CB8AC3E}">
        <p14:creationId xmlns:p14="http://schemas.microsoft.com/office/powerpoint/2010/main" val="419617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4E9494A-F181-77CD-836E-0720F2064C84}"/>
              </a:ext>
            </a:extLst>
          </p:cNvPr>
          <p:cNvGraphicFramePr>
            <a:graphicFrameLocks noGrp="1"/>
          </p:cNvGraphicFramePr>
          <p:nvPr>
            <p:extLst>
              <p:ext uri="{D42A27DB-BD31-4B8C-83A1-F6EECF244321}">
                <p14:modId xmlns:p14="http://schemas.microsoft.com/office/powerpoint/2010/main" val="3949791402"/>
              </p:ext>
            </p:extLst>
          </p:nvPr>
        </p:nvGraphicFramePr>
        <p:xfrm>
          <a:off x="391026" y="922421"/>
          <a:ext cx="11314678" cy="4723240"/>
        </p:xfrm>
        <a:graphic>
          <a:graphicData uri="http://schemas.openxmlformats.org/drawingml/2006/table">
            <a:tbl>
              <a:tblPr firstRow="1" firstCol="1" bandRow="1">
                <a:tableStyleId>{5C22544A-7EE6-4342-B048-85BDC9FD1C3A}</a:tableStyleId>
              </a:tblPr>
              <a:tblGrid>
                <a:gridCol w="1297359">
                  <a:extLst>
                    <a:ext uri="{9D8B030D-6E8A-4147-A177-3AD203B41FA5}">
                      <a16:colId xmlns:a16="http://schemas.microsoft.com/office/drawing/2014/main" val="3332911953"/>
                    </a:ext>
                  </a:extLst>
                </a:gridCol>
                <a:gridCol w="4466320">
                  <a:extLst>
                    <a:ext uri="{9D8B030D-6E8A-4147-A177-3AD203B41FA5}">
                      <a16:colId xmlns:a16="http://schemas.microsoft.com/office/drawing/2014/main" val="2492773604"/>
                    </a:ext>
                  </a:extLst>
                </a:gridCol>
                <a:gridCol w="5550999">
                  <a:extLst>
                    <a:ext uri="{9D8B030D-6E8A-4147-A177-3AD203B41FA5}">
                      <a16:colId xmlns:a16="http://schemas.microsoft.com/office/drawing/2014/main" val="3354164279"/>
                    </a:ext>
                  </a:extLst>
                </a:gridCol>
              </a:tblGrid>
              <a:tr h="372812">
                <a:tc>
                  <a:txBody>
                    <a:bodyPr/>
                    <a:lstStyle/>
                    <a:p>
                      <a:pPr>
                        <a:spcAft>
                          <a:spcPts val="0"/>
                        </a:spcAft>
                      </a:pPr>
                      <a:r>
                        <a:rPr lang="en-US" dirty="0">
                          <a:effectLst/>
                        </a:rPr>
                        <a:t>Id </a:t>
                      </a:r>
                      <a:endParaRPr lang="en-US">
                        <a:effectLst/>
                      </a:endParaRPr>
                    </a:p>
                  </a:txBody>
                  <a:tcPr marL="68580" marR="68580" marT="0" marB="0"/>
                </a:tc>
                <a:tc>
                  <a:txBody>
                    <a:bodyPr/>
                    <a:lstStyle/>
                    <a:p>
                      <a:pPr>
                        <a:spcAft>
                          <a:spcPts val="0"/>
                        </a:spcAft>
                      </a:pPr>
                      <a:r>
                        <a:rPr lang="en-US" dirty="0">
                          <a:effectLst/>
                        </a:rPr>
                        <a:t>User story</a:t>
                      </a:r>
                    </a:p>
                  </a:txBody>
                  <a:tcPr marL="68580" marR="68580" marT="0" marB="0"/>
                </a:tc>
                <a:tc>
                  <a:txBody>
                    <a:bodyPr/>
                    <a:lstStyle/>
                    <a:p>
                      <a:pPr>
                        <a:spcAft>
                          <a:spcPts val="0"/>
                        </a:spcAft>
                      </a:pPr>
                      <a:r>
                        <a:rPr lang="en-US" sz="1200" dirty="0">
                          <a:effectLst/>
                        </a:rPr>
                        <a:t>Acceptance Criteria</a:t>
                      </a:r>
                      <a:endParaRPr lang="en-US" dirty="0">
                        <a:effectLst/>
                      </a:endParaRPr>
                    </a:p>
                  </a:txBody>
                  <a:tcPr marL="68580" marR="68580" marT="0" marB="0"/>
                </a:tc>
                <a:extLst>
                  <a:ext uri="{0D108BD9-81ED-4DB2-BD59-A6C34878D82A}">
                    <a16:rowId xmlns:a16="http://schemas.microsoft.com/office/drawing/2014/main" val="3115459067"/>
                  </a:ext>
                </a:extLst>
              </a:tr>
              <a:tr h="1238269">
                <a:tc>
                  <a:txBody>
                    <a:bodyPr/>
                    <a:lstStyle/>
                    <a:p>
                      <a:pPr>
                        <a:spcAft>
                          <a:spcPts val="0"/>
                        </a:spcAft>
                      </a:pPr>
                      <a:r>
                        <a:rPr lang="en-US" dirty="0">
                          <a:effectLst/>
                        </a:rPr>
                        <a:t>SAT-1</a:t>
                      </a:r>
                    </a:p>
                  </a:txBody>
                  <a:tcPr marL="68580" marR="68580" marT="0" marB="0"/>
                </a:tc>
                <a:tc>
                  <a:txBody>
                    <a:bodyPr/>
                    <a:lstStyle/>
                    <a:p>
                      <a:pPr marL="0" marR="0" fontAlgn="base">
                        <a:spcBef>
                          <a:spcPts val="0"/>
                        </a:spcBef>
                        <a:spcAft>
                          <a:spcPts val="0"/>
                        </a:spcAft>
                      </a:pPr>
                      <a:r>
                        <a:rPr lang="en-US" sz="1600" dirty="0">
                          <a:effectLst/>
                        </a:rPr>
                        <a:t>As a new user​</a:t>
                      </a:r>
                    </a:p>
                    <a:p>
                      <a:pPr marL="0" marR="0" fontAlgn="base">
                        <a:spcBef>
                          <a:spcPts val="0"/>
                        </a:spcBef>
                        <a:spcAft>
                          <a:spcPts val="0"/>
                        </a:spcAft>
                      </a:pPr>
                      <a:r>
                        <a:rPr lang="en-US" sz="1600" dirty="0">
                          <a:effectLst/>
                        </a:rPr>
                        <a:t>I want to register using email​</a:t>
                      </a:r>
                    </a:p>
                    <a:p>
                      <a:pPr marL="0" marR="0" fontAlgn="base">
                        <a:spcBef>
                          <a:spcPts val="0"/>
                        </a:spcBef>
                        <a:spcAft>
                          <a:spcPts val="0"/>
                        </a:spcAft>
                      </a:pPr>
                      <a:r>
                        <a:rPr lang="en-US" sz="1600" dirty="0">
                          <a:effectLst/>
                        </a:rPr>
                        <a:t>So that I can login to the application</a:t>
                      </a:r>
                    </a:p>
                    <a:p>
                      <a:pPr marL="0" marR="0" fontAlgn="base">
                        <a:spcBef>
                          <a:spcPts val="0"/>
                        </a:spcBef>
                        <a:spcAft>
                          <a:spcPts val="0"/>
                        </a:spcAft>
                      </a:pPr>
                      <a:endParaRPr lang="en-US" sz="1800"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register​</a:t>
                      </a:r>
                    </a:p>
                    <a:p>
                      <a:pPr marL="0" marR="0" fontAlgn="base">
                        <a:spcBef>
                          <a:spcPts val="0"/>
                        </a:spcBef>
                        <a:spcAft>
                          <a:spcPts val="0"/>
                        </a:spcAft>
                      </a:pPr>
                      <a:r>
                        <a:rPr lang="en-US" sz="1600" dirty="0">
                          <a:effectLst/>
                        </a:rPr>
                        <a:t>Given he registers​</a:t>
                      </a:r>
                    </a:p>
                    <a:p>
                      <a:pPr marL="0" marR="0" fontAlgn="base">
                        <a:spcBef>
                          <a:spcPts val="0"/>
                        </a:spcBef>
                        <a:spcAft>
                          <a:spcPts val="0"/>
                        </a:spcAft>
                      </a:pPr>
                      <a:r>
                        <a:rPr lang="en-US" sz="1600" dirty="0">
                          <a:effectLst/>
                        </a:rPr>
                        <a:t>Then his information gets stored​</a:t>
                      </a:r>
                    </a:p>
                    <a:p>
                      <a:pPr marL="0" marR="0" fontAlgn="base">
                        <a:spcBef>
                          <a:spcPts val="0"/>
                        </a:spcBef>
                        <a:spcAft>
                          <a:spcPts val="0"/>
                        </a:spcAft>
                      </a:pPr>
                      <a:r>
                        <a:rPr lang="en-US" sz="1600" dirty="0">
                          <a:effectLst/>
                        </a:rPr>
                        <a:t>And he can login using email and password</a:t>
                      </a:r>
                    </a:p>
                    <a:p>
                      <a:pPr marL="0" marR="0" fontAlgn="base">
                        <a:spcBef>
                          <a:spcPts val="0"/>
                        </a:spcBef>
                        <a:spcAft>
                          <a:spcPts val="0"/>
                        </a:spcAft>
                      </a:pPr>
                      <a:endParaRPr lang="en-US">
                        <a:effectLst/>
                      </a:endParaRPr>
                    </a:p>
                  </a:txBody>
                  <a:tcPr marL="68580" marR="68580" marT="0" marB="0"/>
                </a:tc>
                <a:extLst>
                  <a:ext uri="{0D108BD9-81ED-4DB2-BD59-A6C34878D82A}">
                    <a16:rowId xmlns:a16="http://schemas.microsoft.com/office/drawing/2014/main" val="283320823"/>
                  </a:ext>
                </a:extLst>
              </a:tr>
              <a:tr h="1278213">
                <a:tc>
                  <a:txBody>
                    <a:bodyPr/>
                    <a:lstStyle/>
                    <a:p>
                      <a:pPr>
                        <a:spcAft>
                          <a:spcPts val="0"/>
                        </a:spcAft>
                      </a:pPr>
                      <a:r>
                        <a:rPr lang="en-US" dirty="0">
                          <a:effectLst/>
                        </a:rPr>
                        <a:t>SAT-11</a:t>
                      </a:r>
                    </a:p>
                  </a:txBody>
                  <a:tcPr marL="68580" marR="68580" marT="0" marB="0"/>
                </a:tc>
                <a:tc>
                  <a:txBody>
                    <a:bodyPr/>
                    <a:lstStyle/>
                    <a:p>
                      <a:pPr marL="0" marR="0" fontAlgn="base">
                        <a:spcBef>
                          <a:spcPts val="0"/>
                        </a:spcBef>
                        <a:spcAft>
                          <a:spcPts val="0"/>
                        </a:spcAft>
                      </a:pPr>
                      <a:r>
                        <a:rPr lang="en-US" sz="1100" dirty="0">
                          <a:effectLst/>
                        </a:rPr>
                        <a:t>A</a:t>
                      </a:r>
                      <a:r>
                        <a:rPr lang="en-US" sz="1600" dirty="0">
                          <a:effectLst/>
                        </a:rPr>
                        <a:t>s a new user​</a:t>
                      </a:r>
                    </a:p>
                    <a:p>
                      <a:pPr marL="0" marR="0" fontAlgn="base">
                        <a:spcBef>
                          <a:spcPts val="0"/>
                        </a:spcBef>
                        <a:spcAft>
                          <a:spcPts val="0"/>
                        </a:spcAft>
                      </a:pPr>
                      <a:r>
                        <a:rPr lang="en-US" sz="1600" dirty="0">
                          <a:effectLst/>
                        </a:rPr>
                        <a:t>I want to login to the application, but I enter wrong credentials​</a:t>
                      </a:r>
                    </a:p>
                    <a:p>
                      <a:pPr marL="0" marR="0" fontAlgn="base">
                        <a:spcBef>
                          <a:spcPts val="0"/>
                        </a:spcBef>
                        <a:spcAft>
                          <a:spcPts val="0"/>
                        </a:spcAft>
                      </a:pPr>
                      <a:r>
                        <a:rPr lang="en-US" sz="1600" dirty="0">
                          <a:effectLst/>
                        </a:rPr>
                        <a:t>So that I get alerted using a popup message that my credentials are invalid</a:t>
                      </a:r>
                    </a:p>
                    <a:p>
                      <a:pPr marL="0" marR="0" fontAlgn="base">
                        <a:spcBef>
                          <a:spcPts val="0"/>
                        </a:spcBef>
                        <a:spcAft>
                          <a:spcPts val="0"/>
                        </a:spcAft>
                      </a:pPr>
                      <a:endParaRPr lang="en-US" sz="1600"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login​</a:t>
                      </a:r>
                    </a:p>
                    <a:p>
                      <a:pPr marL="0" marR="0" fontAlgn="base">
                        <a:spcBef>
                          <a:spcPts val="0"/>
                        </a:spcBef>
                        <a:spcAft>
                          <a:spcPts val="0"/>
                        </a:spcAft>
                      </a:pPr>
                      <a:r>
                        <a:rPr lang="en-US" sz="1600" dirty="0">
                          <a:effectLst/>
                        </a:rPr>
                        <a:t>Given he enters wrong credentials ​</a:t>
                      </a:r>
                    </a:p>
                    <a:p>
                      <a:pPr marL="0" marR="0" fontAlgn="base">
                        <a:spcBef>
                          <a:spcPts val="0"/>
                        </a:spcBef>
                        <a:spcAft>
                          <a:spcPts val="0"/>
                        </a:spcAft>
                      </a:pPr>
                      <a:r>
                        <a:rPr lang="en-US" sz="1600" dirty="0">
                          <a:effectLst/>
                        </a:rPr>
                        <a:t>Then he gets notified by an alert to enter valid credentials.​</a:t>
                      </a:r>
                    </a:p>
                    <a:p>
                      <a:pPr marL="0" marR="0" fontAlgn="base">
                        <a:spcBef>
                          <a:spcPts val="0"/>
                        </a:spcBef>
                        <a:spcAft>
                          <a:spcPts val="0"/>
                        </a:spcAft>
                      </a:pPr>
                      <a:r>
                        <a:rPr lang="en-US" sz="1600" dirty="0">
                          <a:effectLst/>
                        </a:rPr>
                        <a:t>And the system asks him to enter right information</a:t>
                      </a:r>
                    </a:p>
                    <a:p>
                      <a:pPr marL="0" marR="0" fontAlgn="base">
                        <a:spcBef>
                          <a:spcPts val="0"/>
                        </a:spcBef>
                        <a:spcAft>
                          <a:spcPts val="0"/>
                        </a:spcAft>
                      </a:pPr>
                      <a:endParaRPr lang="en-US" sz="1600" dirty="0">
                        <a:effectLst/>
                      </a:endParaRPr>
                    </a:p>
                  </a:txBody>
                  <a:tcPr marL="68580" marR="68580" marT="0" marB="0"/>
                </a:tc>
                <a:extLst>
                  <a:ext uri="{0D108BD9-81ED-4DB2-BD59-A6C34878D82A}">
                    <a16:rowId xmlns:a16="http://schemas.microsoft.com/office/drawing/2014/main" val="933163429"/>
                  </a:ext>
                </a:extLst>
              </a:tr>
              <a:tr h="1637708">
                <a:tc>
                  <a:txBody>
                    <a:bodyPr/>
                    <a:lstStyle/>
                    <a:p>
                      <a:pPr>
                        <a:spcAft>
                          <a:spcPts val="0"/>
                        </a:spcAft>
                      </a:pPr>
                      <a:r>
                        <a:rPr lang="en-US" dirty="0">
                          <a:effectLst/>
                        </a:rPr>
                        <a:t>SAT-06</a:t>
                      </a:r>
                    </a:p>
                  </a:txBody>
                  <a:tcPr marL="68580" marR="68580" marT="0" marB="0"/>
                </a:tc>
                <a:tc>
                  <a:txBody>
                    <a:bodyPr/>
                    <a:lstStyle/>
                    <a:p>
                      <a:pPr marL="0" marR="0" fontAlgn="base">
                        <a:spcBef>
                          <a:spcPts val="0"/>
                        </a:spcBef>
                        <a:spcAft>
                          <a:spcPts val="0"/>
                        </a:spcAft>
                      </a:pPr>
                      <a:r>
                        <a:rPr lang="en-US" sz="1600" dirty="0">
                          <a:effectLst/>
                        </a:rPr>
                        <a:t>As a new user ​</a:t>
                      </a:r>
                    </a:p>
                    <a:p>
                      <a:pPr marL="0" marR="0" fontAlgn="base">
                        <a:spcBef>
                          <a:spcPts val="0"/>
                        </a:spcBef>
                        <a:spcAft>
                          <a:spcPts val="0"/>
                        </a:spcAft>
                      </a:pPr>
                      <a:r>
                        <a:rPr lang="en-US" sz="1600" dirty="0">
                          <a:effectLst/>
                        </a:rPr>
                        <a:t>I want to navigate using a search on the web page​</a:t>
                      </a:r>
                    </a:p>
                    <a:p>
                      <a:pPr marL="0" marR="0" fontAlgn="base">
                        <a:spcBef>
                          <a:spcPts val="0"/>
                        </a:spcBef>
                        <a:spcAft>
                          <a:spcPts val="0"/>
                        </a:spcAft>
                      </a:pPr>
                      <a:r>
                        <a:rPr lang="en-US" sz="1600" dirty="0">
                          <a:effectLst/>
                        </a:rPr>
                        <a:t>So that I can navigate quickly </a:t>
                      </a:r>
                    </a:p>
                    <a:p>
                      <a:pPr marL="0" marR="0" fontAlgn="base">
                        <a:spcBef>
                          <a:spcPts val="0"/>
                        </a:spcBef>
                        <a:spcAft>
                          <a:spcPts val="0"/>
                        </a:spcAft>
                      </a:pPr>
                      <a:endParaRPr lang="en-US" sz="1600" dirty="0">
                        <a:effectLst/>
                      </a:endParaRPr>
                    </a:p>
                  </a:txBody>
                  <a:tcPr marL="68580" marR="68580" marT="0" marB="0"/>
                </a:tc>
                <a:tc>
                  <a:txBody>
                    <a:bodyPr/>
                    <a:lstStyle/>
                    <a:p>
                      <a:pPr marL="0" marR="0" fontAlgn="base">
                        <a:spcBef>
                          <a:spcPts val="0"/>
                        </a:spcBef>
                        <a:spcAft>
                          <a:spcPts val="0"/>
                        </a:spcAft>
                      </a:pPr>
                      <a:r>
                        <a:rPr lang="en-US" sz="1600" dirty="0">
                          <a:effectLst/>
                        </a:rPr>
                        <a:t>Scenario when user wants to navigate quickly​</a:t>
                      </a:r>
                    </a:p>
                    <a:p>
                      <a:pPr marL="0" marR="0" fontAlgn="base">
                        <a:spcBef>
                          <a:spcPts val="0"/>
                        </a:spcBef>
                        <a:spcAft>
                          <a:spcPts val="0"/>
                        </a:spcAft>
                      </a:pPr>
                      <a:r>
                        <a:rPr lang="en-US" sz="1600" dirty="0">
                          <a:effectLst/>
                        </a:rPr>
                        <a:t>Given he uses search-bar on top of the application​</a:t>
                      </a:r>
                    </a:p>
                    <a:p>
                      <a:pPr marL="0" marR="0" fontAlgn="base">
                        <a:spcBef>
                          <a:spcPts val="0"/>
                        </a:spcBef>
                        <a:spcAft>
                          <a:spcPts val="0"/>
                        </a:spcAft>
                      </a:pPr>
                      <a:r>
                        <a:rPr lang="en-US" sz="1600" dirty="0">
                          <a:effectLst/>
                        </a:rPr>
                        <a:t>Then he can navigate quickly  using search-bar</a:t>
                      </a:r>
                    </a:p>
                    <a:p>
                      <a:pPr marL="0" marR="0" fontAlgn="base">
                        <a:spcBef>
                          <a:spcPts val="0"/>
                        </a:spcBef>
                        <a:spcAft>
                          <a:spcPts val="0"/>
                        </a:spcAft>
                      </a:pPr>
                      <a:endParaRPr lang="en-US" sz="1600" dirty="0">
                        <a:effectLst/>
                      </a:endParaRPr>
                    </a:p>
                  </a:txBody>
                  <a:tcPr marL="68580" marR="68580" marT="0" marB="0"/>
                </a:tc>
                <a:extLst>
                  <a:ext uri="{0D108BD9-81ED-4DB2-BD59-A6C34878D82A}">
                    <a16:rowId xmlns:a16="http://schemas.microsoft.com/office/drawing/2014/main" val="192791239"/>
                  </a:ext>
                </a:extLst>
              </a:tr>
            </a:tbl>
          </a:graphicData>
        </a:graphic>
      </p:graphicFrame>
      <p:sp>
        <p:nvSpPr>
          <p:cNvPr id="5" name="TextBox 4">
            <a:extLst>
              <a:ext uri="{FF2B5EF4-FFF2-40B4-BE49-F238E27FC236}">
                <a16:creationId xmlns:a16="http://schemas.microsoft.com/office/drawing/2014/main" id="{7172F156-EBDF-4335-BE34-C353D3B9D94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859937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D01BF-AF12-301C-3024-C47F8290C116}"/>
              </a:ext>
            </a:extLst>
          </p:cNvPr>
          <p:cNvSpPr txBox="1"/>
          <p:nvPr/>
        </p:nvSpPr>
        <p:spPr>
          <a:xfrm>
            <a:off x="1350190" y="1889090"/>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STORIES NOT COMPLETED</a:t>
            </a:r>
          </a:p>
          <a:p>
            <a:pPr algn="ctr"/>
            <a:endParaRPr lang="en-US" sz="4800">
              <a:solidFill>
                <a:schemeClr val="bg1"/>
              </a:solidFill>
              <a:latin typeface="+mj-lt"/>
            </a:endParaRPr>
          </a:p>
        </p:txBody>
      </p:sp>
    </p:spTree>
    <p:extLst>
      <p:ext uri="{BB962C8B-B14F-4D97-AF65-F5344CB8AC3E}">
        <p14:creationId xmlns:p14="http://schemas.microsoft.com/office/powerpoint/2010/main" val="212370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A9C39F70-1E74-46B7-8760-8ECC824DF6E6}"/>
              </a:ext>
            </a:extLst>
          </p:cNvPr>
          <p:cNvSpPr>
            <a:spLocks noGrp="1"/>
          </p:cNvSpPr>
          <p:nvPr>
            <p:ph type="body" sz="quarter" idx="23"/>
          </p:nvPr>
        </p:nvSpPr>
        <p:spPr>
          <a:xfrm>
            <a:off x="792329" y="5330979"/>
            <a:ext cx="2743199" cy="442298"/>
          </a:xfrm>
        </p:spPr>
        <p:txBody>
          <a:bodyPr/>
          <a:lstStyle/>
          <a:p>
            <a:pPr algn="ctr">
              <a:lnSpc>
                <a:spcPct val="150000"/>
              </a:lnSpc>
            </a:pPr>
            <a:r>
              <a:rPr lang="en-US" sz="2000"/>
              <a:t>SATHWIK MUDENTI</a:t>
            </a:r>
          </a:p>
        </p:txBody>
      </p:sp>
      <p:sp>
        <p:nvSpPr>
          <p:cNvPr id="44" name="Text Placeholder 43">
            <a:extLst>
              <a:ext uri="{FF2B5EF4-FFF2-40B4-BE49-F238E27FC236}">
                <a16:creationId xmlns:a16="http://schemas.microsoft.com/office/drawing/2014/main" id="{9634001A-D9D3-4692-AE2E-FE9492A7AAA3}"/>
              </a:ext>
            </a:extLst>
          </p:cNvPr>
          <p:cNvSpPr>
            <a:spLocks noGrp="1"/>
          </p:cNvSpPr>
          <p:nvPr>
            <p:ph type="body" sz="quarter" idx="24"/>
          </p:nvPr>
        </p:nvSpPr>
        <p:spPr>
          <a:xfrm>
            <a:off x="998491" y="5815413"/>
            <a:ext cx="2330874" cy="442298"/>
          </a:xfrm>
        </p:spPr>
        <p:txBody>
          <a:bodyPr/>
          <a:lstStyle/>
          <a:p>
            <a:pPr algn="ctr">
              <a:lnSpc>
                <a:spcPct val="150000"/>
              </a:lnSpc>
            </a:pPr>
            <a:r>
              <a:rPr lang="en-US" sz="1400">
                <a:latin typeface="+mj-lt"/>
              </a:rPr>
              <a:t>BACKEND DEVELOPER</a:t>
            </a:r>
          </a:p>
        </p:txBody>
      </p:sp>
      <p:pic>
        <p:nvPicPr>
          <p:cNvPr id="54" name="Picture Placeholder 53">
            <a:extLst>
              <a:ext uri="{FF2B5EF4-FFF2-40B4-BE49-F238E27FC236}">
                <a16:creationId xmlns:a16="http://schemas.microsoft.com/office/drawing/2014/main" id="{912CDAE5-9317-4FEF-BBBB-F039E2F4D5D8}"/>
              </a:ext>
            </a:extLst>
          </p:cNvPr>
          <p:cNvPicPr>
            <a:picLocks noGrp="1" noChangeAspect="1"/>
          </p:cNvPicPr>
          <p:nvPr>
            <p:ph type="pic" sz="quarter" idx="21"/>
          </p:nvPr>
        </p:nvPicPr>
        <p:blipFill>
          <a:blip r:embed="rId2"/>
          <a:srcRect/>
          <a:stretch/>
        </p:blipFill>
        <p:spPr>
          <a:xfrm>
            <a:off x="4425833" y="1110606"/>
            <a:ext cx="3666426" cy="3666426"/>
          </a:xfrm>
        </p:spPr>
      </p:pic>
      <p:sp>
        <p:nvSpPr>
          <p:cNvPr id="45" name="Text Placeholder 44">
            <a:extLst>
              <a:ext uri="{FF2B5EF4-FFF2-40B4-BE49-F238E27FC236}">
                <a16:creationId xmlns:a16="http://schemas.microsoft.com/office/drawing/2014/main" id="{66064C23-F139-481C-9260-C19ED014FCEC}"/>
              </a:ext>
            </a:extLst>
          </p:cNvPr>
          <p:cNvSpPr>
            <a:spLocks noGrp="1"/>
          </p:cNvSpPr>
          <p:nvPr>
            <p:ph type="body" sz="quarter" idx="25"/>
          </p:nvPr>
        </p:nvSpPr>
        <p:spPr>
          <a:xfrm>
            <a:off x="4265725" y="5381655"/>
            <a:ext cx="4247295" cy="442298"/>
          </a:xfrm>
        </p:spPr>
        <p:txBody>
          <a:bodyPr/>
          <a:lstStyle/>
          <a:p>
            <a:pPr algn="ctr">
              <a:lnSpc>
                <a:spcPct val="150000"/>
              </a:lnSpc>
            </a:pPr>
            <a:r>
              <a:rPr lang="en-US" sz="2000"/>
              <a:t>VARUN REDDY DUGGIMPIDI</a:t>
            </a:r>
          </a:p>
        </p:txBody>
      </p:sp>
      <p:sp>
        <p:nvSpPr>
          <p:cNvPr id="46" name="Text Placeholder 45">
            <a:extLst>
              <a:ext uri="{FF2B5EF4-FFF2-40B4-BE49-F238E27FC236}">
                <a16:creationId xmlns:a16="http://schemas.microsoft.com/office/drawing/2014/main" id="{E48ADAD9-E74B-4C48-9036-93E316E3102A}"/>
              </a:ext>
            </a:extLst>
          </p:cNvPr>
          <p:cNvSpPr>
            <a:spLocks noGrp="1"/>
          </p:cNvSpPr>
          <p:nvPr>
            <p:ph type="body" sz="quarter" idx="26"/>
          </p:nvPr>
        </p:nvSpPr>
        <p:spPr>
          <a:xfrm>
            <a:off x="5176926" y="5823953"/>
            <a:ext cx="2617676" cy="442298"/>
          </a:xfrm>
        </p:spPr>
        <p:txBody>
          <a:bodyPr/>
          <a:lstStyle/>
          <a:p>
            <a:pPr algn="ctr">
              <a:lnSpc>
                <a:spcPct val="150000"/>
              </a:lnSpc>
            </a:pPr>
            <a:r>
              <a:rPr lang="en-US" sz="1400">
                <a:latin typeface="+mj-lt"/>
              </a:rPr>
              <a:t> BACKEND DEVELOPER 2</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a:xfrm>
            <a:off x="9436000" y="5914052"/>
            <a:ext cx="2330875" cy="442298"/>
          </a:xfrm>
        </p:spPr>
        <p:txBody>
          <a:bodyPr/>
          <a:lstStyle/>
          <a:p>
            <a:r>
              <a:rPr lang="en-US" sz="1400">
                <a:latin typeface="+mj-lt"/>
              </a:rPr>
              <a:t>QA/TESTER</a:t>
            </a:r>
          </a:p>
        </p:txBody>
      </p:sp>
      <p:sp>
        <p:nvSpPr>
          <p:cNvPr id="6" name="Oval 5">
            <a:extLst>
              <a:ext uri="{FF2B5EF4-FFF2-40B4-BE49-F238E27FC236}">
                <a16:creationId xmlns:a16="http://schemas.microsoft.com/office/drawing/2014/main" id="{03DAD38E-4DCE-D5DC-44EE-A97783C0D78D}"/>
              </a:ext>
            </a:extLst>
          </p:cNvPr>
          <p:cNvSpPr/>
          <p:nvPr/>
        </p:nvSpPr>
        <p:spPr>
          <a:xfrm flipH="1">
            <a:off x="2495550" y="3323154"/>
            <a:ext cx="133350" cy="67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icture containing water, outdoor, person, person&#10;&#10;Description automatically generated">
            <a:extLst>
              <a:ext uri="{FF2B5EF4-FFF2-40B4-BE49-F238E27FC236}">
                <a16:creationId xmlns:a16="http://schemas.microsoft.com/office/drawing/2014/main" id="{9FAA229D-9C55-A3A6-F77B-AF7F442A42F1}"/>
              </a:ext>
            </a:extLst>
          </p:cNvPr>
          <p:cNvPicPr>
            <a:picLocks noGrp="1" noChangeAspect="1"/>
          </p:cNvPicPr>
          <p:nvPr>
            <p:ph type="pic" sz="quarter" idx="14"/>
          </p:nvPr>
        </p:nvPicPr>
        <p:blipFill>
          <a:blip r:embed="rId3"/>
          <a:srcRect t="12213" b="12213"/>
          <a:stretch>
            <a:fillRect/>
          </a:stretch>
        </p:blipFill>
        <p:spPr>
          <a:xfrm>
            <a:off x="8403740" y="1110606"/>
            <a:ext cx="3639516" cy="3666426"/>
          </a:xfrm>
        </p:spPr>
      </p:pic>
      <p:pic>
        <p:nvPicPr>
          <p:cNvPr id="30" name="Picture Placeholder 29" descr="A person wearing a black shirt&#10;&#10;Description automatically generated with medium confidence">
            <a:extLst>
              <a:ext uri="{FF2B5EF4-FFF2-40B4-BE49-F238E27FC236}">
                <a16:creationId xmlns:a16="http://schemas.microsoft.com/office/drawing/2014/main" id="{AAFF350A-77A4-2C88-ED02-4461EE725579}"/>
              </a:ext>
            </a:extLst>
          </p:cNvPr>
          <p:cNvPicPr>
            <a:picLocks noGrp="1" noChangeAspect="1"/>
          </p:cNvPicPr>
          <p:nvPr>
            <p:ph type="pic" sz="quarter" idx="22"/>
          </p:nvPr>
        </p:nvPicPr>
        <p:blipFill>
          <a:blip r:embed="rId4"/>
          <a:srcRect t="8350" b="8350"/>
          <a:stretch>
            <a:fillRect/>
          </a:stretch>
        </p:blipFill>
        <p:spPr>
          <a:xfrm>
            <a:off x="344649" y="1110606"/>
            <a:ext cx="3638558" cy="3666426"/>
          </a:xfrm>
        </p:spPr>
      </p:pic>
      <p:sp>
        <p:nvSpPr>
          <p:cNvPr id="35" name="Text Placeholder 44">
            <a:extLst>
              <a:ext uri="{FF2B5EF4-FFF2-40B4-BE49-F238E27FC236}">
                <a16:creationId xmlns:a16="http://schemas.microsoft.com/office/drawing/2014/main" id="{D10A0082-9996-56CD-4A05-2C400A6F57C2}"/>
              </a:ext>
            </a:extLst>
          </p:cNvPr>
          <p:cNvSpPr txBox="1">
            <a:spLocks/>
          </p:cNvSpPr>
          <p:nvPr/>
        </p:nvSpPr>
        <p:spPr>
          <a:xfrm>
            <a:off x="8224872" y="5327001"/>
            <a:ext cx="4301100" cy="488412"/>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cap="all" spc="1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a:t>NARESH BABU CHINTA</a:t>
            </a:r>
          </a:p>
        </p:txBody>
      </p:sp>
    </p:spTree>
    <p:extLst>
      <p:ext uri="{BB962C8B-B14F-4D97-AF65-F5344CB8AC3E}">
        <p14:creationId xmlns:p14="http://schemas.microsoft.com/office/powerpoint/2010/main" val="415176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14A5C14-4CC6-AFBA-8CE0-59FB3A069DA2}"/>
              </a:ext>
            </a:extLst>
          </p:cNvPr>
          <p:cNvGraphicFramePr>
            <a:graphicFrameLocks noGrp="1"/>
          </p:cNvGraphicFramePr>
          <p:nvPr>
            <p:extLst>
              <p:ext uri="{D42A27DB-BD31-4B8C-83A1-F6EECF244321}">
                <p14:modId xmlns:p14="http://schemas.microsoft.com/office/powerpoint/2010/main" val="3377252909"/>
              </p:ext>
            </p:extLst>
          </p:nvPr>
        </p:nvGraphicFramePr>
        <p:xfrm>
          <a:off x="558800" y="524256"/>
          <a:ext cx="11074400" cy="5809488"/>
        </p:xfrm>
        <a:graphic>
          <a:graphicData uri="http://schemas.openxmlformats.org/drawingml/2006/table">
            <a:tbl>
              <a:tblPr firstRow="1" firstCol="1" bandRow="1">
                <a:tableStyleId>{5C22544A-7EE6-4342-B048-85BDC9FD1C3A}</a:tableStyleId>
              </a:tblPr>
              <a:tblGrid>
                <a:gridCol w="800100">
                  <a:extLst>
                    <a:ext uri="{9D8B030D-6E8A-4147-A177-3AD203B41FA5}">
                      <a16:colId xmlns:a16="http://schemas.microsoft.com/office/drawing/2014/main" val="3979430131"/>
                    </a:ext>
                  </a:extLst>
                </a:gridCol>
                <a:gridCol w="4546600">
                  <a:extLst>
                    <a:ext uri="{9D8B030D-6E8A-4147-A177-3AD203B41FA5}">
                      <a16:colId xmlns:a16="http://schemas.microsoft.com/office/drawing/2014/main" val="1379964471"/>
                    </a:ext>
                  </a:extLst>
                </a:gridCol>
                <a:gridCol w="5727700">
                  <a:extLst>
                    <a:ext uri="{9D8B030D-6E8A-4147-A177-3AD203B41FA5}">
                      <a16:colId xmlns:a16="http://schemas.microsoft.com/office/drawing/2014/main" val="3427079570"/>
                    </a:ext>
                  </a:extLst>
                </a:gridCol>
              </a:tblGrid>
              <a:tr h="615061">
                <a:tc>
                  <a:txBody>
                    <a:bodyPr/>
                    <a:lstStyle/>
                    <a:p>
                      <a:pPr marL="0" marR="0" algn="l" rtl="0" eaLnBrk="1" latinLnBrk="0" hangingPunct="1">
                        <a:lnSpc>
                          <a:spcPct val="107000"/>
                        </a:lnSpc>
                        <a:spcBef>
                          <a:spcPts val="0"/>
                        </a:spcBef>
                        <a:spcAft>
                          <a:spcPts val="0"/>
                        </a:spcAft>
                      </a:pPr>
                      <a:r>
                        <a:rPr lang="en-US" sz="1200" kern="1200">
                          <a:effectLst/>
                        </a:rPr>
                        <a:t>       Id</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600" kern="1200">
                          <a:effectLst/>
                        </a:rPr>
                        <a:t>           </a:t>
                      </a:r>
                      <a:r>
                        <a:rPr lang="en-US" sz="1200" kern="1200">
                          <a:effectLst/>
                        </a:rPr>
                        <a:t>Acceptance criteria</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200" kern="1200">
                          <a:effectLst/>
                        </a:rPr>
                        <a:t>           Summary</a:t>
                      </a:r>
                      <a:endParaRPr lang="en-US">
                        <a:effectLst/>
                      </a:endParaRPr>
                    </a:p>
                  </a:txBody>
                  <a:tcPr marL="0" marR="0" marT="0" marB="0" anchor="ctr"/>
                </a:tc>
                <a:extLst>
                  <a:ext uri="{0D108BD9-81ED-4DB2-BD59-A6C34878D82A}">
                    <a16:rowId xmlns:a16="http://schemas.microsoft.com/office/drawing/2014/main" val="3633843565"/>
                  </a:ext>
                </a:extLst>
              </a:tr>
              <a:tr h="1173861">
                <a:tc>
                  <a:txBody>
                    <a:bodyPr/>
                    <a:lstStyle/>
                    <a:p>
                      <a:pPr marL="0" marR="0" algn="l" rtl="0" eaLnBrk="1" latinLnBrk="0" hangingPunct="1">
                        <a:lnSpc>
                          <a:spcPct val="107000"/>
                        </a:lnSpc>
                        <a:spcBef>
                          <a:spcPts val="0"/>
                        </a:spcBef>
                        <a:spcAft>
                          <a:spcPts val="0"/>
                        </a:spcAft>
                      </a:pPr>
                      <a:r>
                        <a:rPr lang="en-US" sz="1000" kern="1200">
                          <a:effectLst/>
                        </a:rPr>
                        <a:t>SAT-4</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As a new user </a:t>
                      </a:r>
                      <a:endParaRPr lang="en-US">
                        <a:effectLst/>
                      </a:endParaRPr>
                    </a:p>
                    <a:p>
                      <a:pPr marL="0" marR="0" algn="l" rtl="0" eaLnBrk="1" latinLnBrk="0" hangingPunct="1">
                        <a:lnSpc>
                          <a:spcPct val="107000"/>
                        </a:lnSpc>
                        <a:spcBef>
                          <a:spcPts val="0"/>
                        </a:spcBef>
                        <a:spcAft>
                          <a:spcPts val="0"/>
                        </a:spcAft>
                      </a:pPr>
                      <a:r>
                        <a:rPr lang="en-US" sz="1400" kern="1200">
                          <a:effectLst/>
                        </a:rPr>
                        <a:t>I want to enter inputs like age, height ,weight ,activity</a:t>
                      </a:r>
                      <a:endParaRPr lang="en-US">
                        <a:effectLst/>
                      </a:endParaRPr>
                    </a:p>
                    <a:p>
                      <a:pPr marL="0" marR="0" algn="l" rtl="0" eaLnBrk="1" latinLnBrk="0" hangingPunct="1">
                        <a:lnSpc>
                          <a:spcPct val="107000"/>
                        </a:lnSpc>
                        <a:spcBef>
                          <a:spcPts val="0"/>
                        </a:spcBef>
                        <a:spcAft>
                          <a:spcPts val="0"/>
                        </a:spcAft>
                      </a:pPr>
                      <a:r>
                        <a:rPr lang="en-US" sz="1400" kern="1200">
                          <a:effectLst/>
                        </a:rPr>
                        <a:t>so that I get recommendations based on my information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Scenario when user wants to give inputs</a:t>
                      </a:r>
                      <a:endParaRPr lang="en-US">
                        <a:effectLst/>
                      </a:endParaRPr>
                    </a:p>
                    <a:p>
                      <a:pPr marL="0" marR="0" algn="l" rtl="0" eaLnBrk="1" latinLnBrk="0" hangingPunct="1">
                        <a:lnSpc>
                          <a:spcPct val="107000"/>
                        </a:lnSpc>
                        <a:spcBef>
                          <a:spcPts val="0"/>
                        </a:spcBef>
                        <a:spcAft>
                          <a:spcPts val="0"/>
                        </a:spcAft>
                      </a:pPr>
                      <a:r>
                        <a:rPr lang="en-US" sz="1400" kern="1200">
                          <a:effectLst/>
                        </a:rPr>
                        <a:t>Given he gives inputs and press submit</a:t>
                      </a:r>
                      <a:endParaRPr lang="en-US">
                        <a:effectLst/>
                      </a:endParaRPr>
                    </a:p>
                    <a:p>
                      <a:pPr marL="0" marR="0" algn="l" rtl="0" eaLnBrk="1" latinLnBrk="0" hangingPunct="1">
                        <a:lnSpc>
                          <a:spcPct val="107000"/>
                        </a:lnSpc>
                        <a:spcBef>
                          <a:spcPts val="0"/>
                        </a:spcBef>
                        <a:spcAft>
                          <a:spcPts val="0"/>
                        </a:spcAft>
                      </a:pPr>
                      <a:r>
                        <a:rPr lang="en-US" sz="1400" kern="1200">
                          <a:effectLst/>
                        </a:rPr>
                        <a:t>Then his information gets stored</a:t>
                      </a:r>
                      <a:endParaRPr lang="en-US">
                        <a:effectLst/>
                      </a:endParaRPr>
                    </a:p>
                    <a:p>
                      <a:pPr marL="0" marR="0" algn="l" rtl="0" eaLnBrk="1" latinLnBrk="0" hangingPunct="1">
                        <a:lnSpc>
                          <a:spcPct val="107000"/>
                        </a:lnSpc>
                        <a:spcBef>
                          <a:spcPts val="0"/>
                        </a:spcBef>
                        <a:spcAft>
                          <a:spcPts val="0"/>
                        </a:spcAft>
                      </a:pPr>
                      <a:r>
                        <a:rPr lang="en-US" sz="1400" kern="1200">
                          <a:effectLst/>
                        </a:rPr>
                        <a:t>And The system displays his information </a:t>
                      </a:r>
                      <a:endParaRPr lang="en-US">
                        <a:effectLst/>
                      </a:endParaRPr>
                    </a:p>
                    <a:p>
                      <a:pPr marL="0" marR="0" algn="l" rtl="0" eaLnBrk="1" latinLnBrk="0" hangingPunct="1">
                        <a:lnSpc>
                          <a:spcPct val="107000"/>
                        </a:lnSpc>
                        <a:spcBef>
                          <a:spcPts val="0"/>
                        </a:spcBef>
                        <a:spcAft>
                          <a:spcPts val="0"/>
                        </a:spcAft>
                      </a:pPr>
                      <a:r>
                        <a:rPr lang="en-US" sz="1000" kern="1200">
                          <a:effectLst/>
                        </a:rPr>
                        <a:t> </a:t>
                      </a:r>
                      <a:endParaRPr lang="en-US">
                        <a:effectLst/>
                      </a:endParaRPr>
                    </a:p>
                  </a:txBody>
                  <a:tcPr marL="0" marR="0" marT="0" marB="0" anchor="ctr"/>
                </a:tc>
                <a:extLst>
                  <a:ext uri="{0D108BD9-81ED-4DB2-BD59-A6C34878D82A}">
                    <a16:rowId xmlns:a16="http://schemas.microsoft.com/office/drawing/2014/main" val="2316365312"/>
                  </a:ext>
                </a:extLst>
              </a:tr>
              <a:tr h="1285494">
                <a:tc>
                  <a:txBody>
                    <a:bodyPr/>
                    <a:lstStyle/>
                    <a:p>
                      <a:pPr marL="0" marR="0" algn="l" rtl="0" eaLnBrk="1" latinLnBrk="0" hangingPunct="1">
                        <a:lnSpc>
                          <a:spcPct val="107000"/>
                        </a:lnSpc>
                        <a:spcBef>
                          <a:spcPts val="0"/>
                        </a:spcBef>
                        <a:spcAft>
                          <a:spcPts val="0"/>
                        </a:spcAft>
                      </a:pPr>
                      <a:r>
                        <a:rPr lang="en-US" sz="1000" kern="1200">
                          <a:effectLst/>
                        </a:rPr>
                        <a:t>SAT-5</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As a new user</a:t>
                      </a:r>
                      <a:endParaRPr lang="en-US">
                        <a:effectLst/>
                      </a:endParaRPr>
                    </a:p>
                    <a:p>
                      <a:pPr marL="0" marR="0" algn="l" rtl="0" eaLnBrk="1" latinLnBrk="0" hangingPunct="1">
                        <a:lnSpc>
                          <a:spcPct val="107000"/>
                        </a:lnSpc>
                        <a:spcBef>
                          <a:spcPts val="0"/>
                        </a:spcBef>
                        <a:spcAft>
                          <a:spcPts val="0"/>
                        </a:spcAft>
                      </a:pPr>
                      <a:r>
                        <a:rPr lang="en-US" sz="1400" kern="1200">
                          <a:effectLst/>
                        </a:rPr>
                        <a:t>I want to navigate to all the services in the application</a:t>
                      </a:r>
                      <a:endParaRPr lang="en-US">
                        <a:effectLst/>
                      </a:endParaRPr>
                    </a:p>
                    <a:p>
                      <a:pPr marL="0" marR="0" algn="l" rtl="0" eaLnBrk="1" latinLnBrk="0" hangingPunct="1">
                        <a:lnSpc>
                          <a:spcPct val="107000"/>
                        </a:lnSpc>
                        <a:spcBef>
                          <a:spcPts val="0"/>
                        </a:spcBef>
                        <a:spcAft>
                          <a:spcPts val="0"/>
                        </a:spcAft>
                      </a:pPr>
                      <a:r>
                        <a:rPr lang="en-US" sz="1400" kern="1200">
                          <a:effectLst/>
                        </a:rPr>
                        <a:t>So that I get familiar with all the services of the application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Scenario when user wants to navigate </a:t>
                      </a:r>
                      <a:endParaRPr lang="en-US">
                        <a:effectLst/>
                      </a:endParaRPr>
                    </a:p>
                    <a:p>
                      <a:pPr marL="0" marR="0" algn="l" rtl="0" eaLnBrk="1" latinLnBrk="0" hangingPunct="1">
                        <a:lnSpc>
                          <a:spcPct val="107000"/>
                        </a:lnSpc>
                        <a:spcBef>
                          <a:spcPts val="0"/>
                        </a:spcBef>
                        <a:spcAft>
                          <a:spcPts val="0"/>
                        </a:spcAft>
                      </a:pPr>
                      <a:r>
                        <a:rPr lang="en-US" sz="1400" kern="1200">
                          <a:effectLst/>
                        </a:rPr>
                        <a:t>Given he wants to get familiar with all the services in the application</a:t>
                      </a:r>
                      <a:endParaRPr lang="en-US">
                        <a:effectLst/>
                      </a:endParaRPr>
                    </a:p>
                    <a:p>
                      <a:pPr marL="0" marR="0" algn="l" rtl="0" eaLnBrk="1" latinLnBrk="0" hangingPunct="1">
                        <a:lnSpc>
                          <a:spcPct val="107000"/>
                        </a:lnSpc>
                        <a:spcBef>
                          <a:spcPts val="0"/>
                        </a:spcBef>
                        <a:spcAft>
                          <a:spcPts val="0"/>
                        </a:spcAft>
                      </a:pPr>
                      <a:r>
                        <a:rPr lang="en-US" sz="1400" kern="1200">
                          <a:effectLst/>
                        </a:rPr>
                        <a:t>Then user can get to know all the services in the application</a:t>
                      </a:r>
                      <a:endParaRPr lang="en-US">
                        <a:effectLst/>
                      </a:endParaRPr>
                    </a:p>
                    <a:p>
                      <a:pPr marL="0" marR="0" algn="l" rtl="0" eaLnBrk="1" latinLnBrk="0" hangingPunct="1">
                        <a:lnSpc>
                          <a:spcPct val="107000"/>
                        </a:lnSpc>
                        <a:spcBef>
                          <a:spcPts val="0"/>
                        </a:spcBef>
                        <a:spcAft>
                          <a:spcPts val="0"/>
                        </a:spcAft>
                      </a:pPr>
                      <a:r>
                        <a:rPr lang="en-US" sz="1400" kern="1200">
                          <a:effectLst/>
                        </a:rPr>
                        <a:t> </a:t>
                      </a:r>
                      <a:endParaRPr lang="en-US">
                        <a:effectLst/>
                      </a:endParaRPr>
                    </a:p>
                  </a:txBody>
                  <a:tcPr marL="0" marR="0" marT="0" marB="0" anchor="ctr"/>
                </a:tc>
                <a:extLst>
                  <a:ext uri="{0D108BD9-81ED-4DB2-BD59-A6C34878D82A}">
                    <a16:rowId xmlns:a16="http://schemas.microsoft.com/office/drawing/2014/main" val="2850767478"/>
                  </a:ext>
                </a:extLst>
              </a:tr>
              <a:tr h="1223137">
                <a:tc>
                  <a:txBody>
                    <a:bodyPr/>
                    <a:lstStyle/>
                    <a:p>
                      <a:pPr marL="0" marR="0" algn="l" rtl="0" eaLnBrk="1" latinLnBrk="0" hangingPunct="1">
                        <a:lnSpc>
                          <a:spcPct val="107000"/>
                        </a:lnSpc>
                        <a:spcBef>
                          <a:spcPts val="0"/>
                        </a:spcBef>
                        <a:spcAft>
                          <a:spcPts val="0"/>
                        </a:spcAft>
                      </a:pPr>
                      <a:r>
                        <a:rPr lang="en-US" sz="1000" kern="1200">
                          <a:effectLst/>
                        </a:rPr>
                        <a:t>SAT-9</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As a user</a:t>
                      </a:r>
                      <a:endParaRPr lang="en-US">
                        <a:effectLst/>
                      </a:endParaRPr>
                    </a:p>
                    <a:p>
                      <a:pPr marL="0" marR="0" algn="l" rtl="0" eaLnBrk="1" latinLnBrk="0" hangingPunct="1">
                        <a:lnSpc>
                          <a:spcPct val="107000"/>
                        </a:lnSpc>
                        <a:spcBef>
                          <a:spcPts val="0"/>
                        </a:spcBef>
                        <a:spcAft>
                          <a:spcPts val="0"/>
                        </a:spcAft>
                      </a:pPr>
                      <a:r>
                        <a:rPr lang="en-US" sz="1400" kern="1200">
                          <a:effectLst/>
                        </a:rPr>
                        <a:t>I want to reset my password if I forgot one</a:t>
                      </a:r>
                      <a:endParaRPr lang="en-US">
                        <a:effectLst/>
                      </a:endParaRPr>
                    </a:p>
                    <a:p>
                      <a:pPr marL="0" marR="0" algn="l" rtl="0" eaLnBrk="1" latinLnBrk="0" hangingPunct="1">
                        <a:lnSpc>
                          <a:spcPct val="107000"/>
                        </a:lnSpc>
                        <a:spcBef>
                          <a:spcPts val="0"/>
                        </a:spcBef>
                        <a:spcAft>
                          <a:spcPts val="0"/>
                        </a:spcAft>
                      </a:pPr>
                      <a:r>
                        <a:rPr lang="en-US" sz="1400" kern="1200">
                          <a:effectLst/>
                        </a:rPr>
                        <a:t>So that I can login again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Scenario when user forgets his password</a:t>
                      </a:r>
                      <a:endParaRPr lang="en-US">
                        <a:effectLst/>
                      </a:endParaRPr>
                    </a:p>
                    <a:p>
                      <a:pPr marL="0" marR="0" algn="l" rtl="0" eaLnBrk="1" latinLnBrk="0" hangingPunct="1">
                        <a:lnSpc>
                          <a:spcPct val="107000"/>
                        </a:lnSpc>
                        <a:spcBef>
                          <a:spcPts val="0"/>
                        </a:spcBef>
                        <a:spcAft>
                          <a:spcPts val="0"/>
                        </a:spcAft>
                      </a:pPr>
                      <a:r>
                        <a:rPr lang="en-US" sz="1400" kern="1200">
                          <a:effectLst/>
                        </a:rPr>
                        <a:t>Given he changes his password</a:t>
                      </a:r>
                      <a:endParaRPr lang="en-US">
                        <a:effectLst/>
                      </a:endParaRPr>
                    </a:p>
                    <a:p>
                      <a:pPr marL="0" marR="0" algn="l" rtl="0" eaLnBrk="1" latinLnBrk="0" hangingPunct="1">
                        <a:lnSpc>
                          <a:spcPct val="107000"/>
                        </a:lnSpc>
                        <a:spcBef>
                          <a:spcPts val="0"/>
                        </a:spcBef>
                        <a:spcAft>
                          <a:spcPts val="0"/>
                        </a:spcAft>
                      </a:pPr>
                      <a:r>
                        <a:rPr lang="en-US" sz="1400" kern="1200">
                          <a:effectLst/>
                        </a:rPr>
                        <a:t>Then the system stores his new password</a:t>
                      </a:r>
                      <a:endParaRPr lang="en-US">
                        <a:effectLst/>
                      </a:endParaRPr>
                    </a:p>
                    <a:p>
                      <a:pPr marL="0" marR="0" algn="l" rtl="0" eaLnBrk="1" latinLnBrk="0" hangingPunct="1">
                        <a:lnSpc>
                          <a:spcPct val="107000"/>
                        </a:lnSpc>
                        <a:spcBef>
                          <a:spcPts val="0"/>
                        </a:spcBef>
                        <a:spcAft>
                          <a:spcPts val="0"/>
                        </a:spcAft>
                      </a:pPr>
                      <a:r>
                        <a:rPr lang="en-US" sz="1400" kern="1200">
                          <a:effectLst/>
                        </a:rPr>
                        <a:t>And he can login with his new password</a:t>
                      </a:r>
                      <a:endParaRPr lang="en-US">
                        <a:effectLst/>
                      </a:endParaRPr>
                    </a:p>
                  </a:txBody>
                  <a:tcPr marL="0" marR="0" marT="0" marB="0" anchor="ctr"/>
                </a:tc>
                <a:extLst>
                  <a:ext uri="{0D108BD9-81ED-4DB2-BD59-A6C34878D82A}">
                    <a16:rowId xmlns:a16="http://schemas.microsoft.com/office/drawing/2014/main" val="3246090264"/>
                  </a:ext>
                </a:extLst>
              </a:tr>
              <a:tr h="1511935">
                <a:tc>
                  <a:txBody>
                    <a:bodyPr/>
                    <a:lstStyle/>
                    <a:p>
                      <a:pPr marL="0" marR="0" algn="l" rtl="0" eaLnBrk="1" latinLnBrk="0" hangingPunct="1">
                        <a:lnSpc>
                          <a:spcPct val="107000"/>
                        </a:lnSpc>
                        <a:spcBef>
                          <a:spcPts val="0"/>
                        </a:spcBef>
                        <a:spcAft>
                          <a:spcPts val="0"/>
                        </a:spcAft>
                      </a:pPr>
                      <a:r>
                        <a:rPr lang="en-US" sz="1000" kern="1200">
                          <a:effectLst/>
                        </a:rPr>
                        <a:t>SAT-8</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400" kern="1200">
                          <a:effectLst/>
                        </a:rPr>
                        <a:t>As a new user</a:t>
                      </a:r>
                      <a:endParaRPr lang="en-US">
                        <a:effectLst/>
                      </a:endParaRPr>
                    </a:p>
                    <a:p>
                      <a:pPr marL="0" marR="0" algn="l" rtl="0" eaLnBrk="1" latinLnBrk="0" hangingPunct="1">
                        <a:lnSpc>
                          <a:spcPct val="107000"/>
                        </a:lnSpc>
                        <a:spcBef>
                          <a:spcPts val="0"/>
                        </a:spcBef>
                        <a:spcAft>
                          <a:spcPts val="0"/>
                        </a:spcAft>
                      </a:pPr>
                      <a:r>
                        <a:rPr lang="en-US" sz="1400" kern="1200">
                          <a:effectLst/>
                        </a:rPr>
                        <a:t>I want to edit my personal information</a:t>
                      </a:r>
                      <a:endParaRPr lang="en-US">
                        <a:effectLst/>
                      </a:endParaRPr>
                    </a:p>
                    <a:p>
                      <a:pPr marL="0" marR="0" algn="l" rtl="0" eaLnBrk="1" latinLnBrk="0" hangingPunct="1">
                        <a:lnSpc>
                          <a:spcPct val="107000"/>
                        </a:lnSpc>
                        <a:spcBef>
                          <a:spcPts val="0"/>
                        </a:spcBef>
                        <a:spcAft>
                          <a:spcPts val="0"/>
                        </a:spcAft>
                      </a:pPr>
                      <a:r>
                        <a:rPr lang="en-US" sz="1400" kern="1200">
                          <a:effectLst/>
                        </a:rPr>
                        <a:t>So that I get recommendations based on changed information</a:t>
                      </a:r>
                      <a:endParaRPr lang="en-US">
                        <a:effectLst/>
                      </a:endParaRPr>
                    </a:p>
                  </a:txBody>
                  <a:tcPr marL="0" marR="0" marT="0" marB="0" anchor="ctr"/>
                </a:tc>
                <a:tc>
                  <a:txBody>
                    <a:bodyPr/>
                    <a:lstStyle/>
                    <a:p>
                      <a:pPr marL="0" marR="0" algn="l" rtl="0" eaLnBrk="1" latinLnBrk="0" hangingPunct="1">
                        <a:lnSpc>
                          <a:spcPct val="107000"/>
                        </a:lnSpc>
                        <a:spcBef>
                          <a:spcPts val="0"/>
                        </a:spcBef>
                        <a:spcAft>
                          <a:spcPts val="0"/>
                        </a:spcAft>
                      </a:pPr>
                      <a:r>
                        <a:rPr lang="en-US" sz="1000" kern="1200">
                          <a:effectLst/>
                        </a:rPr>
                        <a:t>SC</a:t>
                      </a:r>
                      <a:r>
                        <a:rPr lang="en-US" sz="1400" kern="1200">
                          <a:effectLst/>
                        </a:rPr>
                        <a:t>enario when user want to edit his information</a:t>
                      </a:r>
                      <a:endParaRPr lang="en-US">
                        <a:effectLst/>
                      </a:endParaRPr>
                    </a:p>
                    <a:p>
                      <a:pPr marL="0" marR="0" algn="l" rtl="0" eaLnBrk="1" latinLnBrk="0" hangingPunct="1">
                        <a:lnSpc>
                          <a:spcPct val="107000"/>
                        </a:lnSpc>
                        <a:spcBef>
                          <a:spcPts val="0"/>
                        </a:spcBef>
                        <a:spcAft>
                          <a:spcPts val="0"/>
                        </a:spcAft>
                      </a:pPr>
                      <a:r>
                        <a:rPr lang="en-US" sz="1400" kern="1200">
                          <a:effectLst/>
                        </a:rPr>
                        <a:t>Given the customer navigates to information.</a:t>
                      </a:r>
                      <a:endParaRPr lang="en-US">
                        <a:effectLst/>
                      </a:endParaRPr>
                    </a:p>
                    <a:p>
                      <a:pPr marL="0" marR="0" algn="l" rtl="0" eaLnBrk="1" latinLnBrk="0" hangingPunct="1">
                        <a:lnSpc>
                          <a:spcPct val="107000"/>
                        </a:lnSpc>
                        <a:spcBef>
                          <a:spcPts val="0"/>
                        </a:spcBef>
                        <a:spcAft>
                          <a:spcPts val="0"/>
                        </a:spcAft>
                      </a:pPr>
                      <a:r>
                        <a:rPr lang="en-US" sz="1400" kern="1200">
                          <a:effectLst/>
                        </a:rPr>
                        <a:t>Then he changes his information.</a:t>
                      </a:r>
                      <a:endParaRPr lang="en-US">
                        <a:effectLst/>
                      </a:endParaRPr>
                    </a:p>
                    <a:p>
                      <a:pPr marL="0" marR="0" algn="l" rtl="0" eaLnBrk="1" latinLnBrk="0" hangingPunct="1">
                        <a:lnSpc>
                          <a:spcPct val="107000"/>
                        </a:lnSpc>
                        <a:spcBef>
                          <a:spcPts val="0"/>
                        </a:spcBef>
                        <a:spcAft>
                          <a:spcPts val="0"/>
                        </a:spcAft>
                      </a:pPr>
                      <a:r>
                        <a:rPr lang="en-US" sz="1400" kern="1200">
                          <a:effectLst/>
                        </a:rPr>
                        <a:t>And he submits the information.</a:t>
                      </a:r>
                      <a:endParaRPr lang="en-US">
                        <a:effectLst/>
                      </a:endParaRPr>
                    </a:p>
                  </a:txBody>
                  <a:tcPr marL="0" marR="0" marT="0" marB="0" anchor="ctr"/>
                </a:tc>
                <a:extLst>
                  <a:ext uri="{0D108BD9-81ED-4DB2-BD59-A6C34878D82A}">
                    <a16:rowId xmlns:a16="http://schemas.microsoft.com/office/drawing/2014/main" val="1959159231"/>
                  </a:ext>
                </a:extLst>
              </a:tr>
            </a:tbl>
          </a:graphicData>
        </a:graphic>
      </p:graphicFrame>
    </p:spTree>
    <p:extLst>
      <p:ext uri="{BB962C8B-B14F-4D97-AF65-F5344CB8AC3E}">
        <p14:creationId xmlns:p14="http://schemas.microsoft.com/office/powerpoint/2010/main" val="3499861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7913FFB8-3EF8-CF06-F87E-32E72E735321}"/>
              </a:ext>
            </a:extLst>
          </p:cNvPr>
          <p:cNvSpPr txBox="1"/>
          <p:nvPr/>
        </p:nvSpPr>
        <p:spPr>
          <a:xfrm>
            <a:off x="3805084" y="1702153"/>
            <a:ext cx="5053984" cy="3139321"/>
          </a:xfrm>
          <a:prstGeom prst="rect">
            <a:avLst/>
          </a:prstGeom>
          <a:noFill/>
          <a:ln w="28575">
            <a:solidFill>
              <a:schemeClr val="bg1"/>
            </a:solidFill>
          </a:ln>
        </p:spPr>
        <p:txBody>
          <a:bodyPr wrap="square" rtlCol="0">
            <a:spAutoFit/>
          </a:bodyPr>
          <a:lstStyle/>
          <a:p>
            <a:pPr algn="ctr"/>
            <a:endParaRPr lang="en-US" sz="6600" dirty="0">
              <a:solidFill>
                <a:schemeClr val="bg1"/>
              </a:solidFill>
              <a:latin typeface="+mj-lt"/>
            </a:endParaRPr>
          </a:p>
          <a:p>
            <a:pPr algn="ctr"/>
            <a:r>
              <a:rPr lang="en-US" sz="6600" dirty="0">
                <a:solidFill>
                  <a:schemeClr val="bg1"/>
                </a:solidFill>
                <a:latin typeface="+mj-lt"/>
              </a:rPr>
              <a:t>METRICS</a:t>
            </a:r>
          </a:p>
          <a:p>
            <a:pPr algn="ctr"/>
            <a:endParaRPr lang="en-US" sz="6600" dirty="0">
              <a:solidFill>
                <a:schemeClr val="bg1"/>
              </a:solidFill>
              <a:latin typeface="+mj-lt"/>
            </a:endParaRPr>
          </a:p>
        </p:txBody>
      </p:sp>
    </p:spTree>
    <p:extLst>
      <p:ext uri="{BB962C8B-B14F-4D97-AF65-F5344CB8AC3E}">
        <p14:creationId xmlns:p14="http://schemas.microsoft.com/office/powerpoint/2010/main" val="586167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0" name="Picture 9" descr="Chart, bar chart&#10;&#10;Description automatically generated">
            <a:extLst>
              <a:ext uri="{FF2B5EF4-FFF2-40B4-BE49-F238E27FC236}">
                <a16:creationId xmlns:a16="http://schemas.microsoft.com/office/drawing/2014/main" id="{858461C3-4425-DB61-43F5-B9CC3ABDF6F0}"/>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467136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CC6C6"/>
        </a:solidFill>
        <a:effectLst/>
      </p:bgPr>
    </p:bg>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427441E3-B7DE-CEF2-61FE-73E279ED597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824435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FAF8FB-D73D-3EFF-981D-9ECFCBF854BE}"/>
              </a:ext>
            </a:extLst>
          </p:cNvPr>
          <p:cNvSpPr txBox="1"/>
          <p:nvPr/>
        </p:nvSpPr>
        <p:spPr>
          <a:xfrm>
            <a:off x="6537728" y="2274838"/>
            <a:ext cx="5372101" cy="2308324"/>
          </a:xfrm>
          <a:prstGeom prst="rect">
            <a:avLst/>
          </a:prstGeom>
          <a:noFill/>
          <a:ln w="28575">
            <a:solidFill>
              <a:schemeClr val="bg1"/>
            </a:solidFill>
          </a:ln>
        </p:spPr>
        <p:txBody>
          <a:bodyPr wrap="square">
            <a:spAutoFit/>
          </a:bodyPr>
          <a:lstStyle/>
          <a:p>
            <a:pPr algn="ctr"/>
            <a:endParaRPr lang="en-US" sz="4800">
              <a:solidFill>
                <a:schemeClr val="bg1"/>
              </a:solidFill>
              <a:latin typeface="+mj-lt"/>
            </a:endParaRPr>
          </a:p>
          <a:p>
            <a:pPr algn="ctr"/>
            <a:r>
              <a:rPr lang="en-US" sz="4800">
                <a:solidFill>
                  <a:schemeClr val="bg1"/>
                </a:solidFill>
                <a:latin typeface="+mj-lt"/>
              </a:rPr>
              <a:t>RETROSPECTIVE</a:t>
            </a:r>
          </a:p>
          <a:p>
            <a:pPr algn="ctr"/>
            <a:endParaRPr lang="en-US" sz="4800">
              <a:solidFill>
                <a:schemeClr val="bg1"/>
              </a:solidFill>
              <a:latin typeface="+mj-lt"/>
            </a:endParaRPr>
          </a:p>
        </p:txBody>
      </p:sp>
      <p:pic>
        <p:nvPicPr>
          <p:cNvPr id="4" name="Picture 3" descr="A picture containing hanger&#10;&#10;Description automatically generated">
            <a:extLst>
              <a:ext uri="{FF2B5EF4-FFF2-40B4-BE49-F238E27FC236}">
                <a16:creationId xmlns:a16="http://schemas.microsoft.com/office/drawing/2014/main" id="{B955FC26-6FA4-7C96-64AF-28BDE2F6F326}"/>
              </a:ext>
            </a:extLst>
          </p:cNvPr>
          <p:cNvPicPr>
            <a:picLocks noChangeAspect="1"/>
          </p:cNvPicPr>
          <p:nvPr/>
        </p:nvPicPr>
        <p:blipFill rotWithShape="1">
          <a:blip r:embed="rId2"/>
          <a:srcRect l="-1018" t="-3158" r="3198" b="3290"/>
          <a:stretch/>
        </p:blipFill>
        <p:spPr>
          <a:xfrm>
            <a:off x="-65314" y="-223935"/>
            <a:ext cx="6279503" cy="7081935"/>
          </a:xfrm>
          <a:prstGeom prst="rect">
            <a:avLst/>
          </a:prstGeom>
        </p:spPr>
      </p:pic>
    </p:spTree>
    <p:extLst>
      <p:ext uri="{BB962C8B-B14F-4D97-AF65-F5344CB8AC3E}">
        <p14:creationId xmlns:p14="http://schemas.microsoft.com/office/powerpoint/2010/main" val="3806514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90C03-47D1-CE1A-668C-50CD29CE6810}"/>
              </a:ext>
            </a:extLst>
          </p:cNvPr>
          <p:cNvSpPr txBox="1"/>
          <p:nvPr/>
        </p:nvSpPr>
        <p:spPr>
          <a:xfrm>
            <a:off x="572278" y="709126"/>
            <a:ext cx="5523722" cy="523220"/>
          </a:xfrm>
          <a:prstGeom prst="rect">
            <a:avLst/>
          </a:prstGeom>
          <a:noFill/>
        </p:spPr>
        <p:txBody>
          <a:bodyPr wrap="square" rtlCol="0">
            <a:spAutoFit/>
          </a:bodyPr>
          <a:lstStyle/>
          <a:p>
            <a:pPr marL="342900" indent="-342900">
              <a:buFont typeface="Wingdings" panose="05000000000000000000" pitchFamily="2" charset="2"/>
              <a:buChar char="q"/>
            </a:pPr>
            <a:r>
              <a:rPr lang="en-US" sz="2800">
                <a:solidFill>
                  <a:schemeClr val="bg1"/>
                </a:solidFill>
                <a:latin typeface="+mj-lt"/>
              </a:rPr>
              <a:t>What went well?</a:t>
            </a:r>
          </a:p>
        </p:txBody>
      </p:sp>
      <p:sp>
        <p:nvSpPr>
          <p:cNvPr id="4" name="TextBox 3">
            <a:extLst>
              <a:ext uri="{FF2B5EF4-FFF2-40B4-BE49-F238E27FC236}">
                <a16:creationId xmlns:a16="http://schemas.microsoft.com/office/drawing/2014/main" id="{1EEB6298-4A3F-AACF-D688-B595EF942359}"/>
              </a:ext>
            </a:extLst>
          </p:cNvPr>
          <p:cNvSpPr txBox="1"/>
          <p:nvPr/>
        </p:nvSpPr>
        <p:spPr>
          <a:xfrm>
            <a:off x="572278" y="1723368"/>
            <a:ext cx="10217021" cy="341279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800" dirty="0">
                <a:solidFill>
                  <a:schemeClr val="bg1"/>
                </a:solidFill>
                <a:latin typeface="+mj-lt"/>
              </a:rPr>
              <a:t>Meetings went according to the scheduled manner and the team members complemented each other well.</a:t>
            </a:r>
          </a:p>
          <a:p>
            <a:pPr marL="342900" indent="-342900">
              <a:lnSpc>
                <a:spcPct val="200000"/>
              </a:lnSpc>
              <a:buFont typeface="Arial" panose="020B0604020202020204" pitchFamily="34" charset="0"/>
              <a:buChar char="•"/>
            </a:pPr>
            <a:r>
              <a:rPr lang="en-US" sz="2800" dirty="0">
                <a:solidFill>
                  <a:schemeClr val="bg1"/>
                </a:solidFill>
                <a:latin typeface="+mj-lt"/>
              </a:rPr>
              <a:t>We tried to finish the deliverable on time</a:t>
            </a:r>
          </a:p>
          <a:p>
            <a:pPr marL="342900" indent="-342900">
              <a:lnSpc>
                <a:spcPct val="200000"/>
              </a:lnSpc>
              <a:buFont typeface="Arial" panose="020B0604020202020204" pitchFamily="34" charset="0"/>
              <a:buChar char="•"/>
            </a:pPr>
            <a:r>
              <a:rPr lang="en-US" sz="2800" dirty="0">
                <a:solidFill>
                  <a:schemeClr val="bg1"/>
                </a:solidFill>
                <a:latin typeface="+mj-lt"/>
              </a:rPr>
              <a:t>We worked on </a:t>
            </a:r>
            <a:r>
              <a:rPr lang="en-US" sz="2800" dirty="0" err="1">
                <a:solidFill>
                  <a:schemeClr val="bg1"/>
                </a:solidFill>
                <a:latin typeface="+mj-lt"/>
              </a:rPr>
              <a:t>MongoDb</a:t>
            </a:r>
            <a:endParaRPr lang="en-US" sz="2800" dirty="0">
              <a:solidFill>
                <a:schemeClr val="bg1"/>
              </a:solidFill>
              <a:latin typeface="+mj-lt"/>
            </a:endParaRPr>
          </a:p>
        </p:txBody>
      </p:sp>
    </p:spTree>
    <p:extLst>
      <p:ext uri="{BB962C8B-B14F-4D97-AF65-F5344CB8AC3E}">
        <p14:creationId xmlns:p14="http://schemas.microsoft.com/office/powerpoint/2010/main" val="864526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90C03-47D1-CE1A-668C-50CD29CE6810}"/>
              </a:ext>
            </a:extLst>
          </p:cNvPr>
          <p:cNvSpPr txBox="1"/>
          <p:nvPr/>
        </p:nvSpPr>
        <p:spPr>
          <a:xfrm>
            <a:off x="572278" y="709126"/>
            <a:ext cx="552372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a:solidFill>
                  <a:schemeClr val="bg1"/>
                </a:solidFill>
                <a:latin typeface="+mj-lt"/>
              </a:rPr>
              <a:t>What didn’t go well?</a:t>
            </a:r>
          </a:p>
        </p:txBody>
      </p:sp>
      <p:sp>
        <p:nvSpPr>
          <p:cNvPr id="4" name="TextBox 3">
            <a:extLst>
              <a:ext uri="{FF2B5EF4-FFF2-40B4-BE49-F238E27FC236}">
                <a16:creationId xmlns:a16="http://schemas.microsoft.com/office/drawing/2014/main" id="{1EEB6298-4A3F-AACF-D688-B595EF942359}"/>
              </a:ext>
            </a:extLst>
          </p:cNvPr>
          <p:cNvSpPr txBox="1"/>
          <p:nvPr/>
        </p:nvSpPr>
        <p:spPr>
          <a:xfrm>
            <a:off x="572278" y="1786394"/>
            <a:ext cx="10217021" cy="219976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400" dirty="0">
                <a:solidFill>
                  <a:schemeClr val="bg1"/>
                </a:solidFill>
                <a:latin typeface="+mj-lt"/>
              </a:rPr>
              <a:t>Took more time to work on sign-up and login page</a:t>
            </a:r>
          </a:p>
          <a:p>
            <a:pPr marL="342900" indent="-342900">
              <a:lnSpc>
                <a:spcPct val="200000"/>
              </a:lnSpc>
              <a:buFont typeface="Arial" panose="020B0604020202020204" pitchFamily="34" charset="0"/>
              <a:buChar char="•"/>
            </a:pPr>
            <a:r>
              <a:rPr lang="en-US" sz="2400" dirty="0">
                <a:solidFill>
                  <a:schemeClr val="bg1"/>
                </a:solidFill>
                <a:latin typeface="+mj-lt"/>
              </a:rPr>
              <a:t>Team needs to be more focused about deadlines and submissions.</a:t>
            </a:r>
          </a:p>
          <a:p>
            <a:pPr marL="342900" indent="-342900">
              <a:lnSpc>
                <a:spcPct val="200000"/>
              </a:lnSpc>
              <a:buFont typeface="Arial" panose="020B0604020202020204" pitchFamily="34" charset="0"/>
              <a:buChar char="•"/>
            </a:pPr>
            <a:r>
              <a:rPr lang="en-US" sz="2400" dirty="0">
                <a:solidFill>
                  <a:schemeClr val="bg1"/>
                </a:solidFill>
                <a:latin typeface="+mj-lt"/>
              </a:rPr>
              <a:t>Team is still unaware of </a:t>
            </a:r>
          </a:p>
        </p:txBody>
      </p:sp>
    </p:spTree>
    <p:extLst>
      <p:ext uri="{BB962C8B-B14F-4D97-AF65-F5344CB8AC3E}">
        <p14:creationId xmlns:p14="http://schemas.microsoft.com/office/powerpoint/2010/main" val="1617134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290C03-47D1-CE1A-668C-50CD29CE6810}"/>
              </a:ext>
            </a:extLst>
          </p:cNvPr>
          <p:cNvSpPr txBox="1"/>
          <p:nvPr/>
        </p:nvSpPr>
        <p:spPr>
          <a:xfrm>
            <a:off x="572278" y="709126"/>
            <a:ext cx="5523722"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chemeClr val="bg1"/>
                </a:solidFill>
                <a:latin typeface="+mj-lt"/>
              </a:rPr>
              <a:t>Next steps?</a:t>
            </a:r>
          </a:p>
        </p:txBody>
      </p:sp>
      <p:sp>
        <p:nvSpPr>
          <p:cNvPr id="4" name="TextBox 3">
            <a:extLst>
              <a:ext uri="{FF2B5EF4-FFF2-40B4-BE49-F238E27FC236}">
                <a16:creationId xmlns:a16="http://schemas.microsoft.com/office/drawing/2014/main" id="{1EEB6298-4A3F-AACF-D688-B595EF942359}"/>
              </a:ext>
            </a:extLst>
          </p:cNvPr>
          <p:cNvSpPr txBox="1"/>
          <p:nvPr/>
        </p:nvSpPr>
        <p:spPr>
          <a:xfrm>
            <a:off x="572278" y="1554501"/>
            <a:ext cx="10217021" cy="2938433"/>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sz="2400" dirty="0">
                <a:solidFill>
                  <a:schemeClr val="bg1"/>
                </a:solidFill>
                <a:latin typeface="+mj-lt"/>
              </a:rPr>
              <a:t>Each  members need to take </a:t>
            </a:r>
            <a:r>
              <a:rPr lang="en-US" sz="2400" dirty="0" err="1">
                <a:solidFill>
                  <a:schemeClr val="bg1"/>
                </a:solidFill>
                <a:latin typeface="+mj-lt"/>
              </a:rPr>
              <a:t>initaiative</a:t>
            </a:r>
            <a:r>
              <a:rPr lang="en-US" sz="2400" dirty="0">
                <a:solidFill>
                  <a:schemeClr val="bg1"/>
                </a:solidFill>
                <a:latin typeface="+mj-lt"/>
              </a:rPr>
              <a:t> and work on the deliverable .</a:t>
            </a:r>
          </a:p>
          <a:p>
            <a:pPr marL="285750" indent="-285750">
              <a:lnSpc>
                <a:spcPct val="200000"/>
              </a:lnSpc>
              <a:buFont typeface="Wingdings" panose="05000000000000000000" pitchFamily="2" charset="2"/>
              <a:buChar char="§"/>
            </a:pPr>
            <a:r>
              <a:rPr lang="en-US" sz="2400" dirty="0">
                <a:solidFill>
                  <a:schemeClr val="bg1"/>
                </a:solidFill>
                <a:latin typeface="+mj-lt"/>
              </a:rPr>
              <a:t>Research on deep learning algorithms and learn how to </a:t>
            </a:r>
            <a:r>
              <a:rPr lang="en-US" sz="2400">
                <a:solidFill>
                  <a:schemeClr val="bg1"/>
                </a:solidFill>
                <a:latin typeface="+mj-lt"/>
              </a:rPr>
              <a:t>do Integration.</a:t>
            </a:r>
          </a:p>
          <a:p>
            <a:pPr marL="285750" indent="-285750">
              <a:lnSpc>
                <a:spcPct val="200000"/>
              </a:lnSpc>
              <a:buFont typeface="Wingdings" panose="05000000000000000000" pitchFamily="2" charset="2"/>
              <a:buChar char="§"/>
            </a:pPr>
            <a:endParaRPr lang="en-US" sz="2400" dirty="0">
              <a:solidFill>
                <a:schemeClr val="bg1"/>
              </a:solidFill>
              <a:latin typeface="+mj-lt"/>
            </a:endParaRPr>
          </a:p>
        </p:txBody>
      </p:sp>
    </p:spTree>
    <p:extLst>
      <p:ext uri="{BB962C8B-B14F-4D97-AF65-F5344CB8AC3E}">
        <p14:creationId xmlns:p14="http://schemas.microsoft.com/office/powerpoint/2010/main" val="1232255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D01BF-AF12-301C-3024-C47F8290C116}"/>
              </a:ext>
            </a:extLst>
          </p:cNvPr>
          <p:cNvSpPr txBox="1"/>
          <p:nvPr/>
        </p:nvSpPr>
        <p:spPr>
          <a:xfrm>
            <a:off x="1152634" y="1352868"/>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dirty="0">
              <a:solidFill>
                <a:schemeClr val="bg1"/>
              </a:solidFill>
              <a:latin typeface="+mj-lt"/>
            </a:endParaRPr>
          </a:p>
          <a:p>
            <a:pPr algn="ctr"/>
            <a:r>
              <a:rPr lang="en-US" sz="4800" dirty="0">
                <a:solidFill>
                  <a:schemeClr val="bg1"/>
                </a:solidFill>
                <a:latin typeface="+mj-lt"/>
              </a:rPr>
              <a:t>SPRINT - 5</a:t>
            </a:r>
          </a:p>
          <a:p>
            <a:pPr algn="ctr"/>
            <a:endParaRPr lang="en-US" sz="4800" dirty="0">
              <a:solidFill>
                <a:schemeClr val="bg1"/>
              </a:solidFill>
              <a:latin typeface="+mj-lt"/>
            </a:endParaRPr>
          </a:p>
        </p:txBody>
      </p:sp>
    </p:spTree>
    <p:extLst>
      <p:ext uri="{BB962C8B-B14F-4D97-AF65-F5344CB8AC3E}">
        <p14:creationId xmlns:p14="http://schemas.microsoft.com/office/powerpoint/2010/main" val="1708338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350C4A-61DA-EDFF-7F13-4DA457F8BB05}"/>
              </a:ext>
            </a:extLst>
          </p:cNvPr>
          <p:cNvSpPr txBox="1"/>
          <p:nvPr/>
        </p:nvSpPr>
        <p:spPr>
          <a:xfrm>
            <a:off x="295589" y="523224"/>
            <a:ext cx="47413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Stories Planned for Sprint 4</a:t>
            </a:r>
          </a:p>
        </p:txBody>
      </p:sp>
      <p:sp>
        <p:nvSpPr>
          <p:cNvPr id="6" name="TextBox 5">
            <a:extLst>
              <a:ext uri="{FF2B5EF4-FFF2-40B4-BE49-F238E27FC236}">
                <a16:creationId xmlns:a16="http://schemas.microsoft.com/office/drawing/2014/main" id="{ECE0D639-C6D7-9136-9694-F14FDE25384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4" name="Table 6">
            <a:extLst>
              <a:ext uri="{FF2B5EF4-FFF2-40B4-BE49-F238E27FC236}">
                <a16:creationId xmlns:a16="http://schemas.microsoft.com/office/drawing/2014/main" id="{EE285EC4-FA1B-9CE1-46C4-97C8A035C677}"/>
              </a:ext>
            </a:extLst>
          </p:cNvPr>
          <p:cNvGraphicFramePr>
            <a:graphicFrameLocks noGrp="1"/>
          </p:cNvGraphicFramePr>
          <p:nvPr>
            <p:extLst>
              <p:ext uri="{D42A27DB-BD31-4B8C-83A1-F6EECF244321}">
                <p14:modId xmlns:p14="http://schemas.microsoft.com/office/powerpoint/2010/main" val="3694872314"/>
              </p:ext>
            </p:extLst>
          </p:nvPr>
        </p:nvGraphicFramePr>
        <p:xfrm>
          <a:off x="491706" y="1319842"/>
          <a:ext cx="11059064" cy="5374255"/>
        </p:xfrm>
        <a:graphic>
          <a:graphicData uri="http://schemas.openxmlformats.org/drawingml/2006/table">
            <a:tbl>
              <a:tblPr firstRow="1" bandRow="1">
                <a:tableStyleId>{5C22544A-7EE6-4342-B048-85BDC9FD1C3A}</a:tableStyleId>
              </a:tblPr>
              <a:tblGrid>
                <a:gridCol w="1949569">
                  <a:extLst>
                    <a:ext uri="{9D8B030D-6E8A-4147-A177-3AD203B41FA5}">
                      <a16:colId xmlns:a16="http://schemas.microsoft.com/office/drawing/2014/main" val="1007412716"/>
                    </a:ext>
                  </a:extLst>
                </a:gridCol>
                <a:gridCol w="9109495">
                  <a:extLst>
                    <a:ext uri="{9D8B030D-6E8A-4147-A177-3AD203B41FA5}">
                      <a16:colId xmlns:a16="http://schemas.microsoft.com/office/drawing/2014/main" val="3578354807"/>
                    </a:ext>
                  </a:extLst>
                </a:gridCol>
              </a:tblGrid>
              <a:tr h="1074851">
                <a:tc>
                  <a:txBody>
                    <a:bodyPr/>
                    <a:lstStyle/>
                    <a:p>
                      <a:r>
                        <a:rPr lang="en-US" dirty="0"/>
                        <a:t>        ID</a:t>
                      </a:r>
                    </a:p>
                  </a:txBody>
                  <a:tcPr/>
                </a:tc>
                <a:tc>
                  <a:txBody>
                    <a:bodyPr/>
                    <a:lstStyle/>
                    <a:p>
                      <a:r>
                        <a:rPr lang="en-US" dirty="0"/>
                        <a:t>   Product Backlog</a:t>
                      </a:r>
                    </a:p>
                  </a:txBody>
                  <a:tcPr/>
                </a:tc>
                <a:extLst>
                  <a:ext uri="{0D108BD9-81ED-4DB2-BD59-A6C34878D82A}">
                    <a16:rowId xmlns:a16="http://schemas.microsoft.com/office/drawing/2014/main" val="549939462"/>
                  </a:ext>
                </a:extLst>
              </a:tr>
              <a:tr h="1074851">
                <a:tc>
                  <a:txBody>
                    <a:bodyPr/>
                    <a:lstStyle/>
                    <a:p>
                      <a:r>
                        <a:rPr lang="en-US" dirty="0"/>
                        <a:t>SAT-4</a:t>
                      </a:r>
                    </a:p>
                  </a:txBody>
                  <a:tcPr/>
                </a:tc>
                <a:tc>
                  <a:txBody>
                    <a:bodyPr/>
                    <a:lstStyle/>
                    <a:p>
                      <a:r>
                        <a:rPr lang="en-US" dirty="0"/>
                        <a:t>As a new user I want to enter my inputs like </a:t>
                      </a:r>
                      <a:r>
                        <a:rPr lang="en-US" dirty="0" err="1"/>
                        <a:t>age,height,weight,activity</a:t>
                      </a:r>
                      <a:r>
                        <a:rPr lang="en-US" dirty="0"/>
                        <a:t> so that I can get recommendations based on my information</a:t>
                      </a:r>
                    </a:p>
                  </a:txBody>
                  <a:tcPr/>
                </a:tc>
                <a:extLst>
                  <a:ext uri="{0D108BD9-81ED-4DB2-BD59-A6C34878D82A}">
                    <a16:rowId xmlns:a16="http://schemas.microsoft.com/office/drawing/2014/main" val="2290336694"/>
                  </a:ext>
                </a:extLst>
              </a:tr>
              <a:tr h="1074851">
                <a:tc>
                  <a:txBody>
                    <a:bodyPr/>
                    <a:lstStyle/>
                    <a:p>
                      <a:r>
                        <a:rPr lang="en-US" dirty="0"/>
                        <a:t>SAT-5</a:t>
                      </a:r>
                    </a:p>
                  </a:txBody>
                  <a:tcPr/>
                </a:tc>
                <a:tc>
                  <a:txBody>
                    <a:bodyPr/>
                    <a:lstStyle/>
                    <a:p>
                      <a:r>
                        <a:rPr lang="en-US" dirty="0"/>
                        <a:t>As a new User I want to navigate to all the services in the application so that I can get familiar with the services of the application</a:t>
                      </a:r>
                    </a:p>
                  </a:txBody>
                  <a:tcPr/>
                </a:tc>
                <a:extLst>
                  <a:ext uri="{0D108BD9-81ED-4DB2-BD59-A6C34878D82A}">
                    <a16:rowId xmlns:a16="http://schemas.microsoft.com/office/drawing/2014/main" val="874568905"/>
                  </a:ext>
                </a:extLst>
              </a:tr>
              <a:tr h="1074851">
                <a:tc>
                  <a:txBody>
                    <a:bodyPr/>
                    <a:lstStyle/>
                    <a:p>
                      <a:r>
                        <a:rPr lang="en-US" dirty="0"/>
                        <a:t>SAT-9</a:t>
                      </a:r>
                    </a:p>
                  </a:txBody>
                  <a:tcPr/>
                </a:tc>
                <a:tc>
                  <a:txBody>
                    <a:bodyPr/>
                    <a:lstStyle/>
                    <a:p>
                      <a:r>
                        <a:rPr lang="en-US" dirty="0"/>
                        <a:t>As a new user I want to click on the services so that I get to know what is the service capable of .</a:t>
                      </a:r>
                    </a:p>
                  </a:txBody>
                  <a:tcPr/>
                </a:tc>
                <a:extLst>
                  <a:ext uri="{0D108BD9-81ED-4DB2-BD59-A6C34878D82A}">
                    <a16:rowId xmlns:a16="http://schemas.microsoft.com/office/drawing/2014/main" val="1800958920"/>
                  </a:ext>
                </a:extLst>
              </a:tr>
              <a:tr h="1074851">
                <a:tc>
                  <a:txBody>
                    <a:bodyPr/>
                    <a:lstStyle/>
                    <a:p>
                      <a:r>
                        <a:rPr lang="en-US" dirty="0"/>
                        <a:t>SAT-8</a:t>
                      </a:r>
                    </a:p>
                  </a:txBody>
                  <a:tcPr/>
                </a:tc>
                <a:tc>
                  <a:txBody>
                    <a:bodyPr/>
                    <a:lstStyle/>
                    <a:p>
                      <a:r>
                        <a:rPr lang="en-US" dirty="0"/>
                        <a:t>As a new user I want to edit my personal Information so that I can get recommendations based on my Information</a:t>
                      </a:r>
                    </a:p>
                  </a:txBody>
                  <a:tcPr/>
                </a:tc>
                <a:extLst>
                  <a:ext uri="{0D108BD9-81ED-4DB2-BD59-A6C34878D82A}">
                    <a16:rowId xmlns:a16="http://schemas.microsoft.com/office/drawing/2014/main" val="4098432480"/>
                  </a:ext>
                </a:extLst>
              </a:tr>
            </a:tbl>
          </a:graphicData>
        </a:graphic>
      </p:graphicFrame>
    </p:spTree>
    <p:extLst>
      <p:ext uri="{BB962C8B-B14F-4D97-AF65-F5344CB8AC3E}">
        <p14:creationId xmlns:p14="http://schemas.microsoft.com/office/powerpoint/2010/main" val="3891977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2C543B95-CC2A-43AF-8E80-69D99489FB48}"/>
              </a:ext>
            </a:extLst>
          </p:cNvPr>
          <p:cNvSpPr>
            <a:spLocks noGrp="1"/>
          </p:cNvSpPr>
          <p:nvPr>
            <p:ph type="body" sz="quarter" idx="18"/>
          </p:nvPr>
        </p:nvSpPr>
        <p:spPr>
          <a:xfrm>
            <a:off x="1286747" y="5326464"/>
            <a:ext cx="3615824" cy="442298"/>
          </a:xfrm>
        </p:spPr>
        <p:txBody>
          <a:bodyPr/>
          <a:lstStyle/>
          <a:p>
            <a:r>
              <a:rPr lang="en-US" sz="2400"/>
              <a:t>Dharini Maanasa</a:t>
            </a:r>
          </a:p>
        </p:txBody>
      </p:sp>
      <p:sp>
        <p:nvSpPr>
          <p:cNvPr id="39" name="Text Placeholder 38">
            <a:extLst>
              <a:ext uri="{FF2B5EF4-FFF2-40B4-BE49-F238E27FC236}">
                <a16:creationId xmlns:a16="http://schemas.microsoft.com/office/drawing/2014/main" id="{BF343B15-3257-4407-B434-31E6EC4A2345}"/>
              </a:ext>
            </a:extLst>
          </p:cNvPr>
          <p:cNvSpPr>
            <a:spLocks noGrp="1"/>
          </p:cNvSpPr>
          <p:nvPr>
            <p:ph type="body" sz="quarter" idx="19"/>
          </p:nvPr>
        </p:nvSpPr>
        <p:spPr>
          <a:xfrm>
            <a:off x="1576797" y="5934386"/>
            <a:ext cx="3035723" cy="442298"/>
          </a:xfrm>
        </p:spPr>
        <p:txBody>
          <a:bodyPr/>
          <a:lstStyle/>
          <a:p>
            <a:r>
              <a:rPr lang="en-US" sz="1600">
                <a:latin typeface="+mj-lt"/>
              </a:rPr>
              <a:t>FRONTEND DEVELOPER</a:t>
            </a:r>
          </a:p>
        </p:txBody>
      </p:sp>
      <p:sp>
        <p:nvSpPr>
          <p:cNvPr id="47" name="Text Placeholder 46">
            <a:extLst>
              <a:ext uri="{FF2B5EF4-FFF2-40B4-BE49-F238E27FC236}">
                <a16:creationId xmlns:a16="http://schemas.microsoft.com/office/drawing/2014/main" id="{D137D290-EF9E-4CB2-91B3-F0B2E0566536}"/>
              </a:ext>
            </a:extLst>
          </p:cNvPr>
          <p:cNvSpPr>
            <a:spLocks noGrp="1"/>
          </p:cNvSpPr>
          <p:nvPr>
            <p:ph type="body" sz="quarter" idx="27"/>
          </p:nvPr>
        </p:nvSpPr>
        <p:spPr>
          <a:xfrm>
            <a:off x="7586074" y="5326464"/>
            <a:ext cx="3319179" cy="442298"/>
          </a:xfrm>
        </p:spPr>
        <p:txBody>
          <a:bodyPr/>
          <a:lstStyle/>
          <a:p>
            <a:r>
              <a:rPr lang="en-US" sz="2400"/>
              <a:t>BRUNDA REDDY</a:t>
            </a:r>
          </a:p>
        </p:txBody>
      </p:sp>
      <p:sp>
        <p:nvSpPr>
          <p:cNvPr id="48" name="Text Placeholder 47">
            <a:extLst>
              <a:ext uri="{FF2B5EF4-FFF2-40B4-BE49-F238E27FC236}">
                <a16:creationId xmlns:a16="http://schemas.microsoft.com/office/drawing/2014/main" id="{844B24B6-CE9D-4120-AAD8-258A2C00FD75}"/>
              </a:ext>
            </a:extLst>
          </p:cNvPr>
          <p:cNvSpPr>
            <a:spLocks noGrp="1"/>
          </p:cNvSpPr>
          <p:nvPr>
            <p:ph type="body" sz="quarter" idx="28"/>
          </p:nvPr>
        </p:nvSpPr>
        <p:spPr>
          <a:xfrm>
            <a:off x="7872003" y="5934386"/>
            <a:ext cx="2743200" cy="442298"/>
          </a:xfrm>
        </p:spPr>
        <p:txBody>
          <a:bodyPr lIns="91440" tIns="45720" rIns="91440" bIns="45720" anchor="t"/>
          <a:lstStyle/>
          <a:p>
            <a:r>
              <a:rPr lang="en-US" sz="1800" dirty="0">
                <a:latin typeface="+mj-lt"/>
              </a:rPr>
              <a:t>DBA</a:t>
            </a:r>
          </a:p>
        </p:txBody>
      </p:sp>
      <p:pic>
        <p:nvPicPr>
          <p:cNvPr id="16" name="Picture Placeholder 15" descr="A picture containing outdoor, grass, tree, person&#10;&#10;Description automatically generated">
            <a:extLst>
              <a:ext uri="{FF2B5EF4-FFF2-40B4-BE49-F238E27FC236}">
                <a16:creationId xmlns:a16="http://schemas.microsoft.com/office/drawing/2014/main" id="{5CC711ED-2FF2-7D34-6400-27779088D2CF}"/>
              </a:ext>
            </a:extLst>
          </p:cNvPr>
          <p:cNvPicPr>
            <a:picLocks noGrp="1" noChangeAspect="1"/>
          </p:cNvPicPr>
          <p:nvPr>
            <p:ph type="pic" sz="quarter" idx="20"/>
          </p:nvPr>
        </p:nvPicPr>
        <p:blipFill>
          <a:blip r:embed="rId2"/>
          <a:srcRect t="9521" b="9521"/>
          <a:stretch>
            <a:fillRect/>
          </a:stretch>
        </p:blipFill>
        <p:spPr>
          <a:xfrm>
            <a:off x="867738" y="716602"/>
            <a:ext cx="4260818" cy="4292322"/>
          </a:xfrm>
        </p:spPr>
      </p:pic>
      <p:pic>
        <p:nvPicPr>
          <p:cNvPr id="17" name="Picture Placeholder 53">
            <a:extLst>
              <a:ext uri="{FF2B5EF4-FFF2-40B4-BE49-F238E27FC236}">
                <a16:creationId xmlns:a16="http://schemas.microsoft.com/office/drawing/2014/main" id="{B7DB5E24-80A6-233A-89E9-F0A3584BD859}"/>
              </a:ext>
            </a:extLst>
          </p:cNvPr>
          <p:cNvPicPr>
            <a:picLocks noChangeAspect="1"/>
          </p:cNvPicPr>
          <p:nvPr/>
        </p:nvPicPr>
        <p:blipFill>
          <a:blip r:embed="rId3"/>
          <a:srcRect l="997" r="997"/>
          <a:stretch/>
        </p:blipFill>
        <p:spPr>
          <a:xfrm>
            <a:off x="7063446" y="716602"/>
            <a:ext cx="4260818" cy="4292323"/>
          </a:xfrm>
          <a:prstGeom prst="ellipse">
            <a:avLst/>
          </a:prstGeom>
        </p:spPr>
      </p:pic>
    </p:spTree>
    <p:extLst>
      <p:ext uri="{BB962C8B-B14F-4D97-AF65-F5344CB8AC3E}">
        <p14:creationId xmlns:p14="http://schemas.microsoft.com/office/powerpoint/2010/main" val="3370173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D3F2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D01BF-AF12-301C-3024-C47F8290C116}"/>
              </a:ext>
            </a:extLst>
          </p:cNvPr>
          <p:cNvSpPr txBox="1"/>
          <p:nvPr/>
        </p:nvSpPr>
        <p:spPr>
          <a:xfrm>
            <a:off x="1350190" y="2159114"/>
            <a:ext cx="9491620" cy="2308324"/>
          </a:xfrm>
          <a:prstGeom prst="rect">
            <a:avLst/>
          </a:prstGeom>
          <a:noFill/>
          <a:ln w="28575">
            <a:solidFill>
              <a:schemeClr val="bg1"/>
            </a:solidFill>
          </a:ln>
        </p:spPr>
        <p:txBody>
          <a:bodyPr wrap="square" lIns="91440" tIns="45720" rIns="91440" bIns="45720" anchor="t">
            <a:spAutoFit/>
          </a:bodyPr>
          <a:lstStyle/>
          <a:p>
            <a:pPr algn="ctr"/>
            <a:endParaRPr lang="en-US" sz="4800">
              <a:solidFill>
                <a:schemeClr val="bg1"/>
              </a:solidFill>
              <a:latin typeface="+mj-lt"/>
            </a:endParaRPr>
          </a:p>
          <a:p>
            <a:pPr algn="ctr"/>
            <a:r>
              <a:rPr lang="en-US" sz="4800">
                <a:solidFill>
                  <a:schemeClr val="bg1"/>
                </a:solidFill>
                <a:latin typeface="+mj-lt"/>
              </a:rPr>
              <a:t>APPLICATION SCREENSHOTS</a:t>
            </a:r>
          </a:p>
          <a:p>
            <a:pPr algn="ctr"/>
            <a:endParaRPr lang="en-US" sz="4800">
              <a:solidFill>
                <a:schemeClr val="bg1"/>
              </a:solidFill>
              <a:latin typeface="+mj-lt"/>
            </a:endParaRPr>
          </a:p>
        </p:txBody>
      </p:sp>
    </p:spTree>
    <p:extLst>
      <p:ext uri="{BB962C8B-B14F-4D97-AF65-F5344CB8AC3E}">
        <p14:creationId xmlns:p14="http://schemas.microsoft.com/office/powerpoint/2010/main" val="2992585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4E9CD81-1E61-D717-6B90-23E1E3376815}"/>
              </a:ext>
            </a:extLst>
          </p:cNvPr>
          <p:cNvPicPr>
            <a:picLocks noChangeAspect="1"/>
          </p:cNvPicPr>
          <p:nvPr/>
        </p:nvPicPr>
        <p:blipFill rotWithShape="1">
          <a:blip r:embed="rId2"/>
          <a:srcRect b="10000"/>
          <a:stretch/>
        </p:blipFill>
        <p:spPr>
          <a:xfrm>
            <a:off x="0" y="10"/>
            <a:ext cx="12191980" cy="6857990"/>
          </a:xfrm>
          <a:prstGeom prst="rect">
            <a:avLst/>
          </a:prstGeom>
          <a:noFill/>
        </p:spPr>
      </p:pic>
    </p:spTree>
    <p:extLst>
      <p:ext uri="{BB962C8B-B14F-4D97-AF65-F5344CB8AC3E}">
        <p14:creationId xmlns:p14="http://schemas.microsoft.com/office/powerpoint/2010/main" val="4235486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090FFD19-93AE-A8B1-6D2A-2136746B9E6B}"/>
              </a:ext>
            </a:extLst>
          </p:cNvPr>
          <p:cNvPicPr>
            <a:picLocks noChangeAspect="1"/>
          </p:cNvPicPr>
          <p:nvPr/>
        </p:nvPicPr>
        <p:blipFill rotWithShape="1">
          <a:blip r:embed="rId2"/>
          <a:srcRect t="1030" b="8970"/>
          <a:stretch/>
        </p:blipFill>
        <p:spPr>
          <a:xfrm>
            <a:off x="20" y="0"/>
            <a:ext cx="12191980" cy="6857990"/>
          </a:xfrm>
          <a:prstGeom prst="rect">
            <a:avLst/>
          </a:prstGeom>
          <a:noFill/>
        </p:spPr>
      </p:pic>
    </p:spTree>
    <p:extLst>
      <p:ext uri="{BB962C8B-B14F-4D97-AF65-F5344CB8AC3E}">
        <p14:creationId xmlns:p14="http://schemas.microsoft.com/office/powerpoint/2010/main" val="4126656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 website&#10;&#10;Description automatically generated with medium confidence">
            <a:extLst>
              <a:ext uri="{FF2B5EF4-FFF2-40B4-BE49-F238E27FC236}">
                <a16:creationId xmlns:a16="http://schemas.microsoft.com/office/drawing/2014/main" id="{C85B811B-1186-61D0-137D-8D5A1909F4F9}"/>
              </a:ext>
            </a:extLst>
          </p:cNvPr>
          <p:cNvPicPr>
            <a:picLocks noChangeAspect="1"/>
          </p:cNvPicPr>
          <p:nvPr/>
        </p:nvPicPr>
        <p:blipFill rotWithShape="1">
          <a:blip r:embed="rId2"/>
          <a:srcRect b="5063"/>
          <a:stretch/>
        </p:blipFill>
        <p:spPr>
          <a:xfrm>
            <a:off x="20" y="10"/>
            <a:ext cx="12191980" cy="6857990"/>
          </a:xfrm>
          <a:prstGeom prst="rect">
            <a:avLst/>
          </a:prstGeom>
          <a:noFill/>
        </p:spPr>
      </p:pic>
    </p:spTree>
    <p:extLst>
      <p:ext uri="{BB962C8B-B14F-4D97-AF65-F5344CB8AC3E}">
        <p14:creationId xmlns:p14="http://schemas.microsoft.com/office/powerpoint/2010/main" val="3830812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food&#10;&#10;Description automatically generated with low confidence">
            <a:extLst>
              <a:ext uri="{FF2B5EF4-FFF2-40B4-BE49-F238E27FC236}">
                <a16:creationId xmlns:a16="http://schemas.microsoft.com/office/drawing/2014/main" id="{7BB986DC-3071-14E6-90FD-406BAB32E2EA}"/>
              </a:ext>
            </a:extLst>
          </p:cNvPr>
          <p:cNvPicPr>
            <a:picLocks noChangeAspect="1"/>
          </p:cNvPicPr>
          <p:nvPr/>
        </p:nvPicPr>
        <p:blipFill rotWithShape="1">
          <a:blip r:embed="rId2"/>
          <a:srcRect r="2223" b="1"/>
          <a:stretch/>
        </p:blipFill>
        <p:spPr>
          <a:xfrm>
            <a:off x="20" y="10"/>
            <a:ext cx="12191980" cy="6857990"/>
          </a:xfrm>
          <a:prstGeom prst="rect">
            <a:avLst/>
          </a:prstGeom>
          <a:noFill/>
        </p:spPr>
      </p:pic>
    </p:spTree>
    <p:extLst>
      <p:ext uri="{BB962C8B-B14F-4D97-AF65-F5344CB8AC3E}">
        <p14:creationId xmlns:p14="http://schemas.microsoft.com/office/powerpoint/2010/main" val="1866328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Placeholder 34" descr="Icon&#10;&#10;Description automatically generated">
            <a:extLst>
              <a:ext uri="{FF2B5EF4-FFF2-40B4-BE49-F238E27FC236}">
                <a16:creationId xmlns:a16="http://schemas.microsoft.com/office/drawing/2014/main" id="{C58B21A8-5168-A716-1926-B7CBDC374AF8}"/>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8460" t="-5773" r="-5328" b="-9256"/>
          <a:stretch/>
        </p:blipFill>
        <p:spPr>
          <a:xfrm>
            <a:off x="6826083" y="675262"/>
            <a:ext cx="5267594" cy="5324850"/>
          </a:xfrm>
        </p:spPr>
      </p:pic>
      <p:sp>
        <p:nvSpPr>
          <p:cNvPr id="38" name="TextBox 37">
            <a:extLst>
              <a:ext uri="{FF2B5EF4-FFF2-40B4-BE49-F238E27FC236}">
                <a16:creationId xmlns:a16="http://schemas.microsoft.com/office/drawing/2014/main" id="{365D1D81-A1FC-59DA-7505-0F37DD6FF8D9}"/>
              </a:ext>
            </a:extLst>
          </p:cNvPr>
          <p:cNvSpPr txBox="1"/>
          <p:nvPr/>
        </p:nvSpPr>
        <p:spPr>
          <a:xfrm>
            <a:off x="1457011" y="1107933"/>
            <a:ext cx="3416439" cy="707886"/>
          </a:xfrm>
          <a:prstGeom prst="rect">
            <a:avLst/>
          </a:prstGeom>
          <a:noFill/>
          <a:ln w="28575">
            <a:solidFill>
              <a:schemeClr val="tx1"/>
            </a:solidFill>
          </a:ln>
        </p:spPr>
        <p:txBody>
          <a:bodyPr wrap="square">
            <a:spAutoFit/>
          </a:bodyPr>
          <a:lstStyle/>
          <a:p>
            <a:pPr algn="l"/>
            <a:r>
              <a:rPr lang="en-US" sz="4000" b="1">
                <a:latin typeface="+mj-lt"/>
              </a:rPr>
              <a:t>Git-hub Link</a:t>
            </a:r>
          </a:p>
        </p:txBody>
      </p:sp>
      <p:sp>
        <p:nvSpPr>
          <p:cNvPr id="40" name="TextBox 39">
            <a:extLst>
              <a:ext uri="{FF2B5EF4-FFF2-40B4-BE49-F238E27FC236}">
                <a16:creationId xmlns:a16="http://schemas.microsoft.com/office/drawing/2014/main" id="{11E405AE-2AB1-38E6-01E2-581A9D2E4E41}"/>
              </a:ext>
            </a:extLst>
          </p:cNvPr>
          <p:cNvSpPr txBox="1"/>
          <p:nvPr/>
        </p:nvSpPr>
        <p:spPr>
          <a:xfrm>
            <a:off x="849746" y="3153021"/>
            <a:ext cx="6094324" cy="369332"/>
          </a:xfrm>
          <a:prstGeom prst="rect">
            <a:avLst/>
          </a:prstGeom>
          <a:noFill/>
        </p:spPr>
        <p:txBody>
          <a:bodyPr wrap="square">
            <a:spAutoFit/>
          </a:bodyPr>
          <a:lstStyle/>
          <a:p>
            <a:pPr algn="l"/>
            <a:r>
              <a:rPr lang="en-US" sz="1800" dirty="0">
                <a:ea typeface="+mn-lt"/>
                <a:cs typeface="+mn-lt"/>
              </a:rPr>
              <a:t>https://github.com/DhariniMansi/CS691.wiki.git</a:t>
            </a:r>
            <a:endParaRPr lang="en-US" sz="1800" dirty="0"/>
          </a:p>
        </p:txBody>
      </p:sp>
    </p:spTree>
    <p:extLst>
      <p:ext uri="{BB962C8B-B14F-4D97-AF65-F5344CB8AC3E}">
        <p14:creationId xmlns:p14="http://schemas.microsoft.com/office/powerpoint/2010/main" val="2365296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969719" y="1995948"/>
            <a:ext cx="2955404" cy="626746"/>
          </a:xfrm>
        </p:spPr>
        <p:txBody>
          <a:bodyPr/>
          <a:lstStyle/>
          <a:p>
            <a:r>
              <a:rPr lang="en-US" dirty="0"/>
              <a:t>Happy eating</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738418" y="2780011"/>
            <a:ext cx="3058885" cy="2388450"/>
          </a:xfrm>
        </p:spPr>
        <p:txBody>
          <a:bodyPr/>
          <a:lstStyle/>
          <a:p>
            <a:r>
              <a:rPr lang="en-US" sz="3600" dirty="0">
                <a:latin typeface="+mj-lt"/>
              </a:rPr>
              <a:t>THANK YOU</a:t>
            </a: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a:t>PITCH DECK</a:t>
            </a:r>
          </a:p>
        </p:txBody>
      </p:sp>
      <p:pic>
        <p:nvPicPr>
          <p:cNvPr id="30" name="Picture 29" descr="A picture containing table, wooden, food, plate&#10;&#10;Description automatically generated">
            <a:extLst>
              <a:ext uri="{FF2B5EF4-FFF2-40B4-BE49-F238E27FC236}">
                <a16:creationId xmlns:a16="http://schemas.microsoft.com/office/drawing/2014/main" id="{5A663716-34CE-9154-7B9C-010F591D2207}"/>
              </a:ext>
            </a:extLst>
          </p:cNvPr>
          <p:cNvPicPr>
            <a:picLocks noChangeAspect="1"/>
          </p:cNvPicPr>
          <p:nvPr/>
        </p:nvPicPr>
        <p:blipFill rotWithShape="1">
          <a:blip r:embed="rId2"/>
          <a:srcRect l="-5763" t="-231" r="19970" b="231"/>
          <a:stretch/>
        </p:blipFill>
        <p:spPr>
          <a:xfrm>
            <a:off x="-602225" y="0"/>
            <a:ext cx="8782664" cy="6858000"/>
          </a:xfrm>
          <a:prstGeom prst="rect">
            <a:avLst/>
          </a:prstGeom>
        </p:spPr>
      </p:pic>
    </p:spTree>
    <p:extLst>
      <p:ext uri="{BB962C8B-B14F-4D97-AF65-F5344CB8AC3E}">
        <p14:creationId xmlns:p14="http://schemas.microsoft.com/office/powerpoint/2010/main" val="404145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F1582-087C-2135-ACC4-590A9791AAFD}"/>
              </a:ext>
            </a:extLst>
          </p:cNvPr>
          <p:cNvSpPr txBox="1"/>
          <p:nvPr/>
        </p:nvSpPr>
        <p:spPr>
          <a:xfrm flipH="1">
            <a:off x="3156154" y="1661652"/>
            <a:ext cx="7049729" cy="3416320"/>
          </a:xfrm>
          <a:prstGeom prst="rect">
            <a:avLst/>
          </a:prstGeom>
          <a:noFill/>
          <a:ln w="28575">
            <a:solidFill>
              <a:schemeClr val="bg1"/>
            </a:solidFill>
          </a:ln>
        </p:spPr>
        <p:txBody>
          <a:bodyPr wrap="square" lIns="91440" tIns="45720" rIns="91440" bIns="45720" rtlCol="0" anchor="t">
            <a:spAutoFit/>
          </a:bodyPr>
          <a:lstStyle/>
          <a:p>
            <a:pPr algn="ctr"/>
            <a:endParaRPr lang="en-US" sz="5400" dirty="0">
              <a:solidFill>
                <a:schemeClr val="bg1"/>
              </a:solidFill>
              <a:latin typeface="+mj-lt"/>
            </a:endParaRPr>
          </a:p>
          <a:p>
            <a:pPr algn="ctr"/>
            <a:r>
              <a:rPr lang="en-US" sz="5400" dirty="0">
                <a:solidFill>
                  <a:schemeClr val="bg1"/>
                </a:solidFill>
                <a:latin typeface="+mj-lt"/>
              </a:rPr>
              <a:t>TEAM</a:t>
            </a:r>
          </a:p>
          <a:p>
            <a:pPr algn="ctr"/>
            <a:r>
              <a:rPr lang="en-US" sz="5400" dirty="0">
                <a:solidFill>
                  <a:schemeClr val="bg1"/>
                </a:solidFill>
                <a:latin typeface="+mj-lt"/>
              </a:rPr>
              <a:t>AGREEMENT</a:t>
            </a:r>
          </a:p>
          <a:p>
            <a:endParaRPr lang="en-US" sz="5400" dirty="0">
              <a:solidFill>
                <a:schemeClr val="bg1"/>
              </a:solidFill>
              <a:latin typeface="+mj-lt"/>
            </a:endParaRPr>
          </a:p>
        </p:txBody>
      </p:sp>
    </p:spTree>
    <p:extLst>
      <p:ext uri="{BB962C8B-B14F-4D97-AF65-F5344CB8AC3E}">
        <p14:creationId xmlns:p14="http://schemas.microsoft.com/office/powerpoint/2010/main" val="263590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C8D6AD-468C-9EF5-699E-65AA6A4B558D}"/>
              </a:ext>
            </a:extLst>
          </p:cNvPr>
          <p:cNvSpPr txBox="1"/>
          <p:nvPr/>
        </p:nvSpPr>
        <p:spPr>
          <a:xfrm>
            <a:off x="587274" y="305476"/>
            <a:ext cx="10186752" cy="5893088"/>
          </a:xfrm>
          <a:prstGeom prst="rect">
            <a:avLst/>
          </a:prstGeom>
          <a:noFill/>
        </p:spPr>
        <p:txBody>
          <a:bodyPr wrap="square">
            <a:spAutoFit/>
          </a:bodyPr>
          <a:lstStyle/>
          <a:p>
            <a:pPr marL="342900" indent="-342900">
              <a:lnSpc>
                <a:spcPct val="200000"/>
              </a:lnSpc>
              <a:buFont typeface="Wingdings" panose="05000000000000000000" pitchFamily="2" charset="2"/>
              <a:buChar char="ü"/>
            </a:pPr>
            <a:r>
              <a:rPr lang="en-US" sz="2400" b="0" i="0" dirty="0">
                <a:solidFill>
                  <a:schemeClr val="bg1"/>
                </a:solidFill>
                <a:effectLst/>
                <a:latin typeface="+mj-lt"/>
              </a:rPr>
              <a:t>We makes sure team has clear objectives of th</a:t>
            </a:r>
            <a:r>
              <a:rPr lang="en-US" sz="2400" dirty="0">
                <a:solidFill>
                  <a:schemeClr val="bg1"/>
                </a:solidFill>
                <a:latin typeface="+mj-lt"/>
              </a:rPr>
              <a:t>e project.</a:t>
            </a:r>
            <a:endParaRPr lang="en-US" sz="2400" b="0" i="0" dirty="0">
              <a:solidFill>
                <a:schemeClr val="bg1"/>
              </a:solidFill>
              <a:effectLst/>
              <a:latin typeface="+mj-lt"/>
            </a:endParaRPr>
          </a:p>
          <a:p>
            <a:pPr marL="342900" indent="-342900">
              <a:lnSpc>
                <a:spcPct val="200000"/>
              </a:lnSpc>
              <a:buFont typeface="Wingdings" panose="05000000000000000000" pitchFamily="2" charset="2"/>
              <a:buChar char="ü"/>
            </a:pPr>
            <a:r>
              <a:rPr lang="en-US" sz="2400" b="0" i="0" dirty="0">
                <a:solidFill>
                  <a:schemeClr val="bg1"/>
                </a:solidFill>
                <a:effectLst/>
                <a:latin typeface="+mj-lt"/>
              </a:rPr>
              <a:t>Make a list of all the tasks that need to be completed</a:t>
            </a:r>
            <a:r>
              <a:rPr lang="en-US" sz="2400" dirty="0">
                <a:solidFill>
                  <a:schemeClr val="bg1"/>
                </a:solidFill>
                <a:latin typeface="+mj-lt"/>
              </a:rPr>
              <a:t>.</a:t>
            </a:r>
          </a:p>
          <a:p>
            <a:pPr marL="342900" indent="-342900">
              <a:lnSpc>
                <a:spcPct val="200000"/>
              </a:lnSpc>
              <a:buFont typeface="Wingdings" panose="05000000000000000000" pitchFamily="2" charset="2"/>
              <a:buChar char="ü"/>
            </a:pPr>
            <a:r>
              <a:rPr lang="en-US" sz="2400" dirty="0">
                <a:solidFill>
                  <a:schemeClr val="bg1"/>
                </a:solidFill>
                <a:latin typeface="+mj-lt"/>
              </a:rPr>
              <a:t>Being </a:t>
            </a:r>
            <a:r>
              <a:rPr lang="en-US" sz="2400" b="0" i="0" dirty="0">
                <a:solidFill>
                  <a:schemeClr val="bg1"/>
                </a:solidFill>
                <a:effectLst/>
                <a:latin typeface="+mj-lt"/>
              </a:rPr>
              <a:t>engaged and s</a:t>
            </a:r>
            <a:r>
              <a:rPr lang="en-US" sz="2400" dirty="0">
                <a:solidFill>
                  <a:schemeClr val="bg1"/>
                </a:solidFill>
                <a:latin typeface="+mj-lt"/>
              </a:rPr>
              <a:t>tay committed to submit deliverables on time.</a:t>
            </a:r>
          </a:p>
          <a:p>
            <a:pPr marL="342900" indent="-342900">
              <a:lnSpc>
                <a:spcPct val="200000"/>
              </a:lnSpc>
              <a:buFont typeface="Wingdings" panose="05000000000000000000" pitchFamily="2" charset="2"/>
              <a:buChar char="ü"/>
            </a:pPr>
            <a:r>
              <a:rPr lang="en-US" sz="2400" dirty="0">
                <a:solidFill>
                  <a:schemeClr val="bg1"/>
                </a:solidFill>
                <a:latin typeface="+mj-lt"/>
              </a:rPr>
              <a:t>Encouraging each other to complete the tasks given.</a:t>
            </a:r>
          </a:p>
          <a:p>
            <a:pPr marL="342900" indent="-342900">
              <a:lnSpc>
                <a:spcPct val="200000"/>
              </a:lnSpc>
              <a:buFont typeface="Wingdings" panose="05000000000000000000" pitchFamily="2" charset="2"/>
              <a:buChar char="ü"/>
            </a:pPr>
            <a:r>
              <a:rPr lang="en-US" sz="2400" dirty="0">
                <a:solidFill>
                  <a:schemeClr val="bg1"/>
                </a:solidFill>
                <a:latin typeface="+mj-lt"/>
              </a:rPr>
              <a:t>Understanding what is expected and what needs to be delivered.</a:t>
            </a:r>
          </a:p>
          <a:p>
            <a:pPr marL="342900" indent="-342900">
              <a:lnSpc>
                <a:spcPct val="200000"/>
              </a:lnSpc>
              <a:buFont typeface="Wingdings" panose="05000000000000000000" pitchFamily="2" charset="2"/>
              <a:buChar char="ü"/>
            </a:pPr>
            <a:r>
              <a:rPr lang="en-US" sz="2400" dirty="0">
                <a:solidFill>
                  <a:schemeClr val="bg1"/>
                </a:solidFill>
                <a:latin typeface="+mj-lt"/>
              </a:rPr>
              <a:t>Making sure every teammate providing the equal amount of contribution.</a:t>
            </a:r>
          </a:p>
          <a:p>
            <a:pPr marL="342900" indent="-342900">
              <a:lnSpc>
                <a:spcPct val="200000"/>
              </a:lnSpc>
              <a:buFont typeface="Wingdings" panose="05000000000000000000" pitchFamily="2" charset="2"/>
              <a:buChar char="ü"/>
            </a:pPr>
            <a:r>
              <a:rPr lang="en-US" sz="2400" dirty="0">
                <a:solidFill>
                  <a:schemeClr val="bg1"/>
                </a:solidFill>
                <a:latin typeface="+mj-lt"/>
              </a:rPr>
              <a:t>Providing the feedback within the team to perform better.</a:t>
            </a:r>
          </a:p>
        </p:txBody>
      </p:sp>
    </p:spTree>
    <p:extLst>
      <p:ext uri="{BB962C8B-B14F-4D97-AF65-F5344CB8AC3E}">
        <p14:creationId xmlns:p14="http://schemas.microsoft.com/office/powerpoint/2010/main" val="215599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F1582-087C-2135-ACC4-590A9791AAFD}"/>
              </a:ext>
            </a:extLst>
          </p:cNvPr>
          <p:cNvSpPr txBox="1"/>
          <p:nvPr/>
        </p:nvSpPr>
        <p:spPr>
          <a:xfrm flipH="1">
            <a:off x="3156154" y="1661652"/>
            <a:ext cx="7049729" cy="3416320"/>
          </a:xfrm>
          <a:prstGeom prst="rect">
            <a:avLst/>
          </a:prstGeom>
          <a:noFill/>
          <a:ln w="28575">
            <a:solidFill>
              <a:schemeClr val="bg1"/>
            </a:solidFill>
          </a:ln>
        </p:spPr>
        <p:txBody>
          <a:bodyPr wrap="square" lIns="91440" tIns="45720" rIns="91440" bIns="45720" rtlCol="0" anchor="t">
            <a:spAutoFit/>
          </a:bodyPr>
          <a:lstStyle/>
          <a:p>
            <a:pPr algn="ctr"/>
            <a:endParaRPr lang="en-US" sz="5400" dirty="0">
              <a:solidFill>
                <a:schemeClr val="bg1"/>
              </a:solidFill>
              <a:latin typeface="+mj-lt"/>
            </a:endParaRPr>
          </a:p>
          <a:p>
            <a:pPr algn="ctr"/>
            <a:r>
              <a:rPr lang="en-US" sz="5400" dirty="0">
                <a:solidFill>
                  <a:schemeClr val="bg1"/>
                </a:solidFill>
                <a:latin typeface="+mj-lt"/>
              </a:rPr>
              <a:t>PROBLEM STATEMENT</a:t>
            </a:r>
          </a:p>
          <a:p>
            <a:pPr algn="ctr"/>
            <a:endParaRPr lang="en-US" sz="5400" dirty="0">
              <a:solidFill>
                <a:schemeClr val="bg1"/>
              </a:solidFill>
              <a:latin typeface="+mj-lt"/>
            </a:endParaRPr>
          </a:p>
        </p:txBody>
      </p:sp>
    </p:spTree>
    <p:extLst>
      <p:ext uri="{BB962C8B-B14F-4D97-AF65-F5344CB8AC3E}">
        <p14:creationId xmlns:p14="http://schemas.microsoft.com/office/powerpoint/2010/main" val="4014676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49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0EA6F-1FBE-E12B-C90B-0EA21367B19B}"/>
              </a:ext>
            </a:extLst>
          </p:cNvPr>
          <p:cNvSpPr txBox="1"/>
          <p:nvPr/>
        </p:nvSpPr>
        <p:spPr>
          <a:xfrm>
            <a:off x="766915" y="1681316"/>
            <a:ext cx="9860280" cy="3907929"/>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en-US" sz="2400" dirty="0">
                <a:solidFill>
                  <a:schemeClr val="bg1"/>
                </a:solidFill>
                <a:latin typeface="+mj-lt"/>
              </a:rPr>
              <a:t>People like to taste different cuisine and choose the most appealing food. They often are concerned about diet restrictions such as gluten-free, vegan, ketosis, peanut-allergy, and calorie count. </a:t>
            </a:r>
          </a:p>
          <a:p>
            <a:pPr marL="457200" indent="-457200">
              <a:lnSpc>
                <a:spcPct val="150000"/>
              </a:lnSpc>
              <a:buFont typeface="Wingdings" panose="05000000000000000000" pitchFamily="2" charset="2"/>
              <a:buChar char="§"/>
            </a:pPr>
            <a:endParaRPr lang="en-US" sz="2400" dirty="0">
              <a:solidFill>
                <a:schemeClr val="bg1"/>
              </a:solidFill>
              <a:latin typeface="+mj-lt"/>
            </a:endParaRPr>
          </a:p>
          <a:p>
            <a:pPr marL="457200" indent="-457200">
              <a:lnSpc>
                <a:spcPct val="150000"/>
              </a:lnSpc>
              <a:buFont typeface="Wingdings" panose="05000000000000000000" pitchFamily="2" charset="2"/>
              <a:buChar char="§"/>
            </a:pPr>
            <a:r>
              <a:rPr lang="en-US" sz="2400" dirty="0">
                <a:solidFill>
                  <a:schemeClr val="bg1"/>
                </a:solidFill>
                <a:latin typeface="+mj-lt"/>
              </a:rPr>
              <a:t>We would like to provide an easy solution to making health and good foods that fit your daily calorie consumption limit. </a:t>
            </a:r>
          </a:p>
        </p:txBody>
      </p:sp>
      <p:sp>
        <p:nvSpPr>
          <p:cNvPr id="2" name="TextBox 1">
            <a:extLst>
              <a:ext uri="{FF2B5EF4-FFF2-40B4-BE49-F238E27FC236}">
                <a16:creationId xmlns:a16="http://schemas.microsoft.com/office/drawing/2014/main" id="{F393622E-3B7E-7250-AB96-13199BE148F4}"/>
              </a:ext>
            </a:extLst>
          </p:cNvPr>
          <p:cNvSpPr txBox="1"/>
          <p:nvPr/>
        </p:nvSpPr>
        <p:spPr>
          <a:xfrm>
            <a:off x="766915" y="580103"/>
            <a:ext cx="4454013" cy="523220"/>
          </a:xfrm>
          <a:prstGeom prst="rect">
            <a:avLst/>
          </a:prstGeom>
          <a:noFill/>
        </p:spPr>
        <p:txBody>
          <a:bodyPr wrap="square" lIns="91440" tIns="45720" rIns="91440" bIns="45720" rtlCol="0" anchor="t">
            <a:spAutoFit/>
          </a:bodyPr>
          <a:lstStyle/>
          <a:p>
            <a:r>
              <a:rPr lang="en-US" sz="2800" dirty="0">
                <a:solidFill>
                  <a:schemeClr val="bg1"/>
                </a:solidFill>
                <a:latin typeface="+mj-lt"/>
              </a:rPr>
              <a:t>PROBLEM STATEMENT:</a:t>
            </a:r>
          </a:p>
        </p:txBody>
      </p:sp>
    </p:spTree>
    <p:extLst>
      <p:ext uri="{BB962C8B-B14F-4D97-AF65-F5344CB8AC3E}">
        <p14:creationId xmlns:p14="http://schemas.microsoft.com/office/powerpoint/2010/main" val="1913480682"/>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F7617449765954C89A2453A0DC3854F" ma:contentTypeVersion="9" ma:contentTypeDescription="Create a new document." ma:contentTypeScope="" ma:versionID="838fed4f3223c870f3061c8ce134c65f">
  <xsd:schema xmlns:xsd="http://www.w3.org/2001/XMLSchema" xmlns:xs="http://www.w3.org/2001/XMLSchema" xmlns:p="http://schemas.microsoft.com/office/2006/metadata/properties" xmlns:ns3="c0891512-a165-43c1-a711-ac7654f66943" xmlns:ns4="dbdc7dc1-3c47-461e-ac21-91583b2067ae" targetNamespace="http://schemas.microsoft.com/office/2006/metadata/properties" ma:root="true" ma:fieldsID="b379c5577d23e59025e5ea6cec6dc3fc" ns3:_="" ns4:_="">
    <xsd:import namespace="c0891512-a165-43c1-a711-ac7654f66943"/>
    <xsd:import namespace="dbdc7dc1-3c47-461e-ac21-91583b2067a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91512-a165-43c1-a711-ac7654f6694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dc7dc1-3c47-461e-ac21-91583b2067a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D8CF18AE-D61A-46A3-9130-AB96E8088727}">
  <ds:schemaRefs>
    <ds:schemaRef ds:uri="c0891512-a165-43c1-a711-ac7654f66943"/>
    <ds:schemaRef ds:uri="dbdc7dc1-3c47-461e-ac21-91583b2067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2B890FE-FB7A-4851-ADC9-71BE4492D2DD}">
  <ds:schemaRefs>
    <ds:schemaRef ds:uri="c0891512-a165-43c1-a711-ac7654f66943"/>
    <ds:schemaRef ds:uri="dbdc7dc1-3c47-461e-ac21-91583b2067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{563C993E-81CF-4DDB-80F7-AE927CE9B555}tf16411246_win32</Template>
  <TotalTime>610</TotalTime>
  <Words>2186</Words>
  <Application>Microsoft Office PowerPoint</Application>
  <PresentationFormat>Widescreen</PresentationFormat>
  <Paragraphs>374</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Avenir Next LT Pro</vt:lpstr>
      <vt:lpstr>Calibri</vt:lpstr>
      <vt:lpstr>Calisto MT</vt:lpstr>
      <vt:lpstr>Courier New</vt:lpstr>
      <vt:lpstr>Kunstler Script</vt:lpstr>
      <vt:lpstr>Wingdings</vt:lpstr>
      <vt:lpstr>Office Theme</vt:lpstr>
      <vt:lpstr>PowerPoint Presentation</vt:lpstr>
      <vt:lpstr>Agenda:</vt:lpstr>
      <vt:lpstr>Meet 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Elena</vt:lpstr>
      <vt:lpstr>catherine</vt:lpstr>
      <vt:lpstr>Zuan</vt:lpstr>
      <vt:lpstr>john</vt:lpstr>
      <vt:lpstr>grace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Happy eating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Promoting  Healthy eating  &amp;  balanced diet</dc:title>
  <dc:creator>Maanasa Dharini</dc:creator>
  <cp:lastModifiedBy>Maanasa Dharini</cp:lastModifiedBy>
  <cp:revision>67</cp:revision>
  <dcterms:created xsi:type="dcterms:W3CDTF">2022-11-01T21:06:35Z</dcterms:created>
  <dcterms:modified xsi:type="dcterms:W3CDTF">2022-12-21T23:52:19Z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0x0101009F7617449765954C89A2453A0DC3854F</vt:lpwstr>
  </property>
</Properties>
</file>